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62" r:id="rId1"/>
    <p:sldMasterId id="2147483875" r:id="rId2"/>
  </p:sldMasterIdLst>
  <p:notesMasterIdLst>
    <p:notesMasterId r:id="rId17"/>
  </p:notesMasterIdLst>
  <p:handoutMasterIdLst>
    <p:handoutMasterId r:id="rId18"/>
  </p:handoutMasterIdLst>
  <p:sldIdLst>
    <p:sldId id="380" r:id="rId3"/>
    <p:sldId id="936" r:id="rId4"/>
    <p:sldId id="930" r:id="rId5"/>
    <p:sldId id="850" r:id="rId6"/>
    <p:sldId id="926" r:id="rId7"/>
    <p:sldId id="937" r:id="rId8"/>
    <p:sldId id="924" r:id="rId9"/>
    <p:sldId id="931" r:id="rId10"/>
    <p:sldId id="932" r:id="rId11"/>
    <p:sldId id="938" r:id="rId12"/>
    <p:sldId id="933" r:id="rId13"/>
    <p:sldId id="934" r:id="rId14"/>
    <p:sldId id="935" r:id="rId15"/>
    <p:sldId id="798" r:id="rId16"/>
  </p:sldIdLst>
  <p:sldSz cx="9144000" cy="6858000" type="screen4x3"/>
  <p:notesSz cx="6856413" cy="9750425"/>
  <p:embeddedFontLst>
    <p:embeddedFont>
      <p:font typeface="B Mitra" panose="00000400000000000000" pitchFamily="2" charset="-78"/>
      <p:regular r:id="rId19"/>
      <p:bold r:id="rId20"/>
    </p:embeddedFont>
    <p:embeddedFont>
      <p:font typeface="B Nazanin" panose="00000400000000000000" pitchFamily="2" charset="-78"/>
      <p:regular r:id="rId21"/>
      <p:bold r:id="rId22"/>
    </p:embeddedFont>
    <p:embeddedFont>
      <p:font typeface="B Titr" panose="00000700000000000000" pitchFamily="2" charset="-78"/>
      <p:bold r:id="rId23"/>
    </p:embeddedFont>
    <p:embeddedFont>
      <p:font typeface="IranNastaliq" panose="02020505000000020003" pitchFamily="18" charset="0"/>
      <p:regular r:id="rId24"/>
    </p:embeddedFont>
    <p:embeddedFont>
      <p:font typeface="Verdana" panose="020B0604030504040204" pitchFamily="34" charset="0"/>
      <p:regular r:id="rId25"/>
      <p:bold r:id="rId26"/>
      <p:italic r:id="rId27"/>
      <p:boldItalic r:id="rId28"/>
    </p:embeddedFont>
  </p:embeddedFontLst>
  <p:defaultTextStyle>
    <a:defPPr>
      <a:defRPr lang="fa-IR"/>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B Homa" panose="00000400000000000000" pitchFamily="2" charset="-78"/>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B Homa" panose="00000400000000000000" pitchFamily="2" charset="-78"/>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B Homa" panose="00000400000000000000" pitchFamily="2" charset="-78"/>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B Homa" panose="00000400000000000000" pitchFamily="2" charset="-78"/>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B Homa" panose="00000400000000000000" pitchFamily="2" charset="-78"/>
      </a:defRPr>
    </a:lvl5pPr>
    <a:lvl6pPr marL="2286000" algn="r" defTabSz="914400" rtl="1" eaLnBrk="1" latinLnBrk="0" hangingPunct="1">
      <a:defRPr sz="2000" kern="1200">
        <a:solidFill>
          <a:schemeClr val="tx1"/>
        </a:solidFill>
        <a:latin typeface="Verdana" panose="020B0604030504040204" pitchFamily="34" charset="0"/>
        <a:ea typeface="+mn-ea"/>
        <a:cs typeface="B Homa" panose="00000400000000000000" pitchFamily="2" charset="-78"/>
      </a:defRPr>
    </a:lvl6pPr>
    <a:lvl7pPr marL="2743200" algn="r" defTabSz="914400" rtl="1" eaLnBrk="1" latinLnBrk="0" hangingPunct="1">
      <a:defRPr sz="2000" kern="1200">
        <a:solidFill>
          <a:schemeClr val="tx1"/>
        </a:solidFill>
        <a:latin typeface="Verdana" panose="020B0604030504040204" pitchFamily="34" charset="0"/>
        <a:ea typeface="+mn-ea"/>
        <a:cs typeface="B Homa" panose="00000400000000000000" pitchFamily="2" charset="-78"/>
      </a:defRPr>
    </a:lvl7pPr>
    <a:lvl8pPr marL="3200400" algn="r" defTabSz="914400" rtl="1" eaLnBrk="1" latinLnBrk="0" hangingPunct="1">
      <a:defRPr sz="2000" kern="1200">
        <a:solidFill>
          <a:schemeClr val="tx1"/>
        </a:solidFill>
        <a:latin typeface="Verdana" panose="020B0604030504040204" pitchFamily="34" charset="0"/>
        <a:ea typeface="+mn-ea"/>
        <a:cs typeface="B Homa" panose="00000400000000000000" pitchFamily="2" charset="-78"/>
      </a:defRPr>
    </a:lvl8pPr>
    <a:lvl9pPr marL="3657600" algn="r" defTabSz="914400" rtl="1" eaLnBrk="1" latinLnBrk="0" hangingPunct="1">
      <a:defRPr sz="2000" kern="1200">
        <a:solidFill>
          <a:schemeClr val="tx1"/>
        </a:solidFill>
        <a:latin typeface="Verdana" panose="020B0604030504040204" pitchFamily="34" charset="0"/>
        <a:ea typeface="+mn-ea"/>
        <a:cs typeface="B Homa"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ad noori" initials="Jn" lastIdx="1" clrIdx="0">
    <p:extLst>
      <p:ext uri="{19B8F6BF-5375-455C-9EA6-DF929625EA0E}">
        <p15:presenceInfo xmlns:p15="http://schemas.microsoft.com/office/powerpoint/2012/main" userId="5342c7ee4c0f2a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6600"/>
    <a:srgbClr val="00FF00"/>
    <a:srgbClr val="6952F2"/>
    <a:srgbClr val="99CC00"/>
    <a:srgbClr val="CC0000"/>
    <a:srgbClr val="000000"/>
    <a:srgbClr val="0D1E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055" autoAdjust="0"/>
  </p:normalViewPr>
  <p:slideViewPr>
    <p:cSldViewPr>
      <p:cViewPr varScale="1">
        <p:scale>
          <a:sx n="65" d="100"/>
          <a:sy n="65" d="100"/>
        </p:scale>
        <p:origin x="15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4AF26-6CF9-4410-BF0C-C2C4E8E2AFB2}"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US"/>
        </a:p>
      </dgm:t>
    </dgm:pt>
    <dgm:pt modelId="{B00EFAD6-575A-4124-9F8B-D7786304A69D}">
      <dgm:prSet phldrT="[Text]" custT="1"/>
      <dgm:spPr/>
      <dgm:t>
        <a:bodyPr/>
        <a:lstStyle/>
        <a:p>
          <a:pPr rtl="1"/>
          <a:r>
            <a:rPr lang="fa-IR" sz="2000" b="1" dirty="0">
              <a:solidFill>
                <a:srgbClr val="006600"/>
              </a:solidFill>
              <a:cs typeface="B Mitra" panose="00000400000000000000" pitchFamily="2" charset="-78"/>
            </a:rPr>
            <a:t>برخی جریانات تاثیرگذار در رسانه</a:t>
          </a:r>
          <a:endParaRPr lang="en-US" sz="2000" b="1" dirty="0">
            <a:solidFill>
              <a:srgbClr val="006600"/>
            </a:solidFill>
            <a:cs typeface="B Mitra" panose="00000400000000000000" pitchFamily="2" charset="-78"/>
          </a:endParaRPr>
        </a:p>
      </dgm:t>
    </dgm:pt>
    <dgm:pt modelId="{B202F5DB-8924-4815-9FBF-FA1556FFE1A9}" type="parTrans" cxnId="{45B989A1-D381-411F-8850-2044CAFD4A20}">
      <dgm:prSet/>
      <dgm:spPr/>
      <dgm:t>
        <a:bodyPr/>
        <a:lstStyle/>
        <a:p>
          <a:endParaRPr lang="en-US" sz="1400" b="1">
            <a:solidFill>
              <a:srgbClr val="006600"/>
            </a:solidFill>
            <a:cs typeface="B Mitra" panose="00000400000000000000" pitchFamily="2" charset="-78"/>
          </a:endParaRPr>
        </a:p>
      </dgm:t>
    </dgm:pt>
    <dgm:pt modelId="{7231E5B7-2146-40F6-BE3F-FAACB1AB7D69}" type="sibTrans" cxnId="{45B989A1-D381-411F-8850-2044CAFD4A20}">
      <dgm:prSet/>
      <dgm:spPr/>
      <dgm:t>
        <a:bodyPr/>
        <a:lstStyle/>
        <a:p>
          <a:endParaRPr lang="en-US" sz="1400" b="1">
            <a:solidFill>
              <a:srgbClr val="006600"/>
            </a:solidFill>
            <a:cs typeface="B Mitra" panose="00000400000000000000" pitchFamily="2" charset="-78"/>
          </a:endParaRPr>
        </a:p>
      </dgm:t>
    </dgm:pt>
    <dgm:pt modelId="{C4622580-7A18-4033-A3D5-96E27F51D755}">
      <dgm:prSet phldrT="[Text]" custT="1"/>
      <dgm:spPr/>
      <dgm:t>
        <a:bodyPr/>
        <a:lstStyle/>
        <a:p>
          <a:pPr rtl="1"/>
          <a:r>
            <a:rPr lang="fa-IR" sz="1800" b="1" dirty="0">
              <a:solidFill>
                <a:srgbClr val="006600"/>
              </a:solidFill>
              <a:cs typeface="B Mitra" panose="00000400000000000000" pitchFamily="2" charset="-78"/>
            </a:rPr>
            <a:t>صنعت بازی</a:t>
          </a:r>
          <a:endParaRPr lang="en-US" sz="1800" b="1" dirty="0">
            <a:solidFill>
              <a:srgbClr val="006600"/>
            </a:solidFill>
            <a:cs typeface="B Mitra" panose="00000400000000000000" pitchFamily="2" charset="-78"/>
          </a:endParaRPr>
        </a:p>
      </dgm:t>
    </dgm:pt>
    <dgm:pt modelId="{F9FDFAC8-6766-45D8-B8FF-E94DD0458C18}" type="parTrans" cxnId="{5B9CD8B0-188F-4068-9FBC-C74B3721D9B6}">
      <dgm:prSet custT="1"/>
      <dgm:spPr/>
      <dgm:t>
        <a:bodyPr/>
        <a:lstStyle/>
        <a:p>
          <a:endParaRPr lang="en-US" sz="1400" b="1">
            <a:solidFill>
              <a:srgbClr val="006600"/>
            </a:solidFill>
            <a:cs typeface="B Mitra" panose="00000400000000000000" pitchFamily="2" charset="-78"/>
          </a:endParaRPr>
        </a:p>
      </dgm:t>
    </dgm:pt>
    <dgm:pt modelId="{A1B58A35-E226-4B00-A2F1-2C824517FEA6}" type="sibTrans" cxnId="{5B9CD8B0-188F-4068-9FBC-C74B3721D9B6}">
      <dgm:prSet/>
      <dgm:spPr/>
      <dgm:t>
        <a:bodyPr/>
        <a:lstStyle/>
        <a:p>
          <a:endParaRPr lang="en-US" sz="1400" b="1">
            <a:solidFill>
              <a:srgbClr val="006600"/>
            </a:solidFill>
            <a:cs typeface="B Mitra" panose="00000400000000000000" pitchFamily="2" charset="-78"/>
          </a:endParaRPr>
        </a:p>
      </dgm:t>
    </dgm:pt>
    <dgm:pt modelId="{C3E58D9E-9045-470D-BE85-7290CD43548E}">
      <dgm:prSet phldrT="[Text]" custT="1"/>
      <dgm:spPr/>
      <dgm:t>
        <a:bodyPr/>
        <a:lstStyle/>
        <a:p>
          <a:r>
            <a:rPr lang="fa-IR" sz="1800" b="1" dirty="0">
              <a:solidFill>
                <a:srgbClr val="006600"/>
              </a:solidFill>
              <a:cs typeface="B Mitra" panose="00000400000000000000" pitchFamily="2" charset="-78"/>
            </a:rPr>
            <a:t>صنعت پورن</a:t>
          </a:r>
          <a:endParaRPr lang="en-US" sz="1800" b="1" dirty="0">
            <a:solidFill>
              <a:srgbClr val="006600"/>
            </a:solidFill>
            <a:cs typeface="B Mitra" panose="00000400000000000000" pitchFamily="2" charset="-78"/>
          </a:endParaRPr>
        </a:p>
      </dgm:t>
    </dgm:pt>
    <dgm:pt modelId="{6362CA23-D13D-48A2-801B-E6644C1C6ED9}" type="parTrans" cxnId="{B88DCB57-1522-4CC3-91EF-F8E2BB2E6961}">
      <dgm:prSet custT="1"/>
      <dgm:spPr/>
      <dgm:t>
        <a:bodyPr/>
        <a:lstStyle/>
        <a:p>
          <a:endParaRPr lang="en-US" sz="1400" b="1">
            <a:solidFill>
              <a:srgbClr val="006600"/>
            </a:solidFill>
            <a:cs typeface="B Mitra" panose="00000400000000000000" pitchFamily="2" charset="-78"/>
          </a:endParaRPr>
        </a:p>
      </dgm:t>
    </dgm:pt>
    <dgm:pt modelId="{47D386B6-4C3C-415E-9CDA-488E13A31AA2}" type="sibTrans" cxnId="{B88DCB57-1522-4CC3-91EF-F8E2BB2E6961}">
      <dgm:prSet/>
      <dgm:spPr/>
      <dgm:t>
        <a:bodyPr/>
        <a:lstStyle/>
        <a:p>
          <a:endParaRPr lang="en-US" sz="1400" b="1">
            <a:solidFill>
              <a:srgbClr val="006600"/>
            </a:solidFill>
            <a:cs typeface="B Mitra" panose="00000400000000000000" pitchFamily="2" charset="-78"/>
          </a:endParaRPr>
        </a:p>
      </dgm:t>
    </dgm:pt>
    <dgm:pt modelId="{C62B3A2C-A659-49CB-A1B0-DBB4FF3724BA}">
      <dgm:prSet custT="1"/>
      <dgm:spPr/>
      <dgm:t>
        <a:bodyPr/>
        <a:lstStyle/>
        <a:p>
          <a:r>
            <a:rPr lang="fa-IR" sz="1600" b="1" dirty="0">
              <a:solidFill>
                <a:srgbClr val="006600"/>
              </a:solidFill>
              <a:cs typeface="B Mitra" panose="00000400000000000000" pitchFamily="2" charset="-78"/>
            </a:rPr>
            <a:t>سلبریتی ها و اینفلوئنسرها</a:t>
          </a:r>
          <a:endParaRPr lang="en-US" sz="1600" b="1" dirty="0">
            <a:solidFill>
              <a:srgbClr val="006600"/>
            </a:solidFill>
            <a:cs typeface="B Mitra" panose="00000400000000000000" pitchFamily="2" charset="-78"/>
          </a:endParaRPr>
        </a:p>
      </dgm:t>
    </dgm:pt>
    <dgm:pt modelId="{F15527C4-073D-4536-91D4-9369822E67F9}" type="parTrans" cxnId="{9A978512-8F1B-4E36-B640-89D5E44A38A5}">
      <dgm:prSet custT="1"/>
      <dgm:spPr/>
      <dgm:t>
        <a:bodyPr/>
        <a:lstStyle/>
        <a:p>
          <a:endParaRPr lang="en-US" sz="1400" b="1">
            <a:solidFill>
              <a:srgbClr val="006600"/>
            </a:solidFill>
            <a:cs typeface="B Mitra" panose="00000400000000000000" pitchFamily="2" charset="-78"/>
          </a:endParaRPr>
        </a:p>
      </dgm:t>
    </dgm:pt>
    <dgm:pt modelId="{9969CA2C-EB37-4188-893D-17B746D2EAA6}" type="sibTrans" cxnId="{9A978512-8F1B-4E36-B640-89D5E44A38A5}">
      <dgm:prSet/>
      <dgm:spPr/>
      <dgm:t>
        <a:bodyPr/>
        <a:lstStyle/>
        <a:p>
          <a:endParaRPr lang="en-US" sz="1400" b="1">
            <a:solidFill>
              <a:srgbClr val="006600"/>
            </a:solidFill>
            <a:cs typeface="B Mitra" panose="00000400000000000000" pitchFamily="2" charset="-78"/>
          </a:endParaRPr>
        </a:p>
      </dgm:t>
    </dgm:pt>
    <dgm:pt modelId="{2885112C-A53B-47AD-A2BE-B6A7D3011F6A}">
      <dgm:prSet custT="1"/>
      <dgm:spPr/>
      <dgm:t>
        <a:bodyPr/>
        <a:lstStyle/>
        <a:p>
          <a:r>
            <a:rPr lang="fa-IR" sz="1600" b="1" dirty="0">
              <a:solidFill>
                <a:srgbClr val="006600"/>
              </a:solidFill>
              <a:cs typeface="B Mitra" panose="00000400000000000000" pitchFamily="2" charset="-78"/>
            </a:rPr>
            <a:t>صنعت موتورهای جستجو</a:t>
          </a:r>
          <a:endParaRPr lang="en-US" sz="1600" b="1" dirty="0">
            <a:solidFill>
              <a:srgbClr val="006600"/>
            </a:solidFill>
            <a:cs typeface="B Mitra" panose="00000400000000000000" pitchFamily="2" charset="-78"/>
          </a:endParaRPr>
        </a:p>
      </dgm:t>
    </dgm:pt>
    <dgm:pt modelId="{50FA7454-46F7-4634-81AF-279070CDB1F1}" type="parTrans" cxnId="{DBDA5863-253D-4596-B604-4D8506A0DCE0}">
      <dgm:prSet custT="1"/>
      <dgm:spPr/>
      <dgm:t>
        <a:bodyPr/>
        <a:lstStyle/>
        <a:p>
          <a:endParaRPr lang="en-US" sz="1400" b="1">
            <a:solidFill>
              <a:srgbClr val="006600"/>
            </a:solidFill>
            <a:cs typeface="B Mitra" panose="00000400000000000000" pitchFamily="2" charset="-78"/>
          </a:endParaRPr>
        </a:p>
      </dgm:t>
    </dgm:pt>
    <dgm:pt modelId="{BD999E98-F6BC-4F06-A468-7D0A552CAC38}" type="sibTrans" cxnId="{DBDA5863-253D-4596-B604-4D8506A0DCE0}">
      <dgm:prSet/>
      <dgm:spPr/>
      <dgm:t>
        <a:bodyPr/>
        <a:lstStyle/>
        <a:p>
          <a:endParaRPr lang="en-US" sz="1400" b="1">
            <a:solidFill>
              <a:srgbClr val="006600"/>
            </a:solidFill>
            <a:cs typeface="B Mitra" panose="00000400000000000000" pitchFamily="2" charset="-78"/>
          </a:endParaRPr>
        </a:p>
      </dgm:t>
    </dgm:pt>
    <dgm:pt modelId="{96507A44-F2C0-424E-85CF-1AF3DC1879E4}">
      <dgm:prSet custT="1"/>
      <dgm:spPr/>
      <dgm:t>
        <a:bodyPr/>
        <a:lstStyle/>
        <a:p>
          <a:r>
            <a:rPr lang="fa-IR" sz="1400" b="1" dirty="0">
              <a:solidFill>
                <a:srgbClr val="006600"/>
              </a:solidFill>
              <a:cs typeface="B Mitra" panose="00000400000000000000" pitchFamily="2" charset="-78"/>
            </a:rPr>
            <a:t>خبرگزاریها، پایگاهها و شبکه های خبری</a:t>
          </a:r>
          <a:endParaRPr lang="en-US" sz="1400" b="1" dirty="0">
            <a:solidFill>
              <a:srgbClr val="006600"/>
            </a:solidFill>
            <a:cs typeface="B Mitra" panose="00000400000000000000" pitchFamily="2" charset="-78"/>
          </a:endParaRPr>
        </a:p>
      </dgm:t>
    </dgm:pt>
    <dgm:pt modelId="{FB9E19A1-2CA8-4996-B511-2FF629D4FAE9}" type="parTrans" cxnId="{A4F33B4E-4668-4A86-BC9C-A92449491465}">
      <dgm:prSet custT="1"/>
      <dgm:spPr/>
      <dgm:t>
        <a:bodyPr/>
        <a:lstStyle/>
        <a:p>
          <a:endParaRPr lang="en-US" sz="1400" b="1">
            <a:solidFill>
              <a:srgbClr val="006600"/>
            </a:solidFill>
            <a:cs typeface="B Mitra" panose="00000400000000000000" pitchFamily="2" charset="-78"/>
          </a:endParaRPr>
        </a:p>
      </dgm:t>
    </dgm:pt>
    <dgm:pt modelId="{2CF7E341-AFA0-4682-A95F-C067496EB36A}" type="sibTrans" cxnId="{A4F33B4E-4668-4A86-BC9C-A92449491465}">
      <dgm:prSet/>
      <dgm:spPr/>
      <dgm:t>
        <a:bodyPr/>
        <a:lstStyle/>
        <a:p>
          <a:endParaRPr lang="en-US" sz="1400" b="1">
            <a:solidFill>
              <a:srgbClr val="006600"/>
            </a:solidFill>
            <a:cs typeface="B Mitra" panose="00000400000000000000" pitchFamily="2" charset="-78"/>
          </a:endParaRPr>
        </a:p>
      </dgm:t>
    </dgm:pt>
    <dgm:pt modelId="{73F61D2F-72EF-4032-9610-F8E02F7777B8}">
      <dgm:prSet custT="1"/>
      <dgm:spPr/>
      <dgm:t>
        <a:bodyPr/>
        <a:lstStyle/>
        <a:p>
          <a:r>
            <a:rPr lang="fa-IR" sz="1600" b="1" dirty="0">
              <a:solidFill>
                <a:srgbClr val="006600"/>
              </a:solidFill>
              <a:cs typeface="B Mitra" panose="00000400000000000000" pitchFamily="2" charset="-78"/>
            </a:rPr>
            <a:t>صنعت سینما</a:t>
          </a:r>
          <a:r>
            <a:rPr lang="en-US" sz="1600" b="1" dirty="0">
              <a:solidFill>
                <a:srgbClr val="006600"/>
              </a:solidFill>
              <a:cs typeface="B Mitra" panose="00000400000000000000" pitchFamily="2" charset="-78"/>
            </a:rPr>
            <a:t> </a:t>
          </a:r>
          <a:r>
            <a:rPr lang="fa-IR" sz="1600" b="1" dirty="0">
              <a:solidFill>
                <a:srgbClr val="006600"/>
              </a:solidFill>
              <a:cs typeface="B Mitra" panose="00000400000000000000" pitchFamily="2" charset="-78"/>
            </a:rPr>
            <a:t>و  تلویزیون</a:t>
          </a:r>
          <a:endParaRPr lang="en-US" sz="1600" b="1" dirty="0">
            <a:solidFill>
              <a:srgbClr val="006600"/>
            </a:solidFill>
            <a:cs typeface="B Mitra" panose="00000400000000000000" pitchFamily="2" charset="-78"/>
          </a:endParaRPr>
        </a:p>
      </dgm:t>
    </dgm:pt>
    <dgm:pt modelId="{D75FC3D8-EBF0-4A92-831A-90CC3B959FE3}" type="parTrans" cxnId="{81CCFFC6-946F-476C-A039-8B83244F77C6}">
      <dgm:prSet custT="1"/>
      <dgm:spPr/>
      <dgm:t>
        <a:bodyPr/>
        <a:lstStyle/>
        <a:p>
          <a:endParaRPr lang="en-US" sz="1400" b="1">
            <a:solidFill>
              <a:srgbClr val="006600"/>
            </a:solidFill>
            <a:cs typeface="B Mitra" panose="00000400000000000000" pitchFamily="2" charset="-78"/>
          </a:endParaRPr>
        </a:p>
      </dgm:t>
    </dgm:pt>
    <dgm:pt modelId="{239E5366-78BE-4181-BB8C-B1A814C962EA}" type="sibTrans" cxnId="{81CCFFC6-946F-476C-A039-8B83244F77C6}">
      <dgm:prSet/>
      <dgm:spPr/>
      <dgm:t>
        <a:bodyPr/>
        <a:lstStyle/>
        <a:p>
          <a:endParaRPr lang="en-US" sz="1400" b="1">
            <a:solidFill>
              <a:srgbClr val="006600"/>
            </a:solidFill>
            <a:cs typeface="B Mitra" panose="00000400000000000000" pitchFamily="2" charset="-78"/>
          </a:endParaRPr>
        </a:p>
      </dgm:t>
    </dgm:pt>
    <dgm:pt modelId="{EC9EE9C9-A557-497F-BB6A-F17D54D2A179}" type="pres">
      <dgm:prSet presAssocID="{B8D4AF26-6CF9-4410-BF0C-C2C4E8E2AFB2}" presName="Name0" presStyleCnt="0">
        <dgm:presLayoutVars>
          <dgm:chMax val="1"/>
          <dgm:dir/>
          <dgm:animLvl val="ctr"/>
          <dgm:resizeHandles val="exact"/>
        </dgm:presLayoutVars>
      </dgm:prSet>
      <dgm:spPr/>
    </dgm:pt>
    <dgm:pt modelId="{4E0464CF-F5E6-4820-B6CC-6C2C3452AAE8}" type="pres">
      <dgm:prSet presAssocID="{B00EFAD6-575A-4124-9F8B-D7786304A69D}" presName="centerShape" presStyleLbl="node0" presStyleIdx="0" presStyleCnt="1" custScaleX="112857" custScaleY="112073"/>
      <dgm:spPr/>
    </dgm:pt>
    <dgm:pt modelId="{BFC6D9B9-C202-45F1-98BD-A84B5B54EC05}" type="pres">
      <dgm:prSet presAssocID="{F9FDFAC8-6766-45D8-B8FF-E94DD0458C18}" presName="parTrans" presStyleLbl="sibTrans2D1" presStyleIdx="0" presStyleCnt="6"/>
      <dgm:spPr/>
    </dgm:pt>
    <dgm:pt modelId="{F9DBF7EC-90F5-4EB9-8BB6-935250F1327E}" type="pres">
      <dgm:prSet presAssocID="{F9FDFAC8-6766-45D8-B8FF-E94DD0458C18}" presName="connectorText" presStyleLbl="sibTrans2D1" presStyleIdx="0" presStyleCnt="6"/>
      <dgm:spPr/>
    </dgm:pt>
    <dgm:pt modelId="{E87ABFA2-7417-4ABC-8995-75172936DE44}" type="pres">
      <dgm:prSet presAssocID="{C4622580-7A18-4033-A3D5-96E27F51D755}" presName="node" presStyleLbl="node1" presStyleIdx="0" presStyleCnt="6" custScaleX="108319" custScaleY="108319" custRadScaleRad="96490" custRadScaleInc="0">
        <dgm:presLayoutVars>
          <dgm:bulletEnabled val="1"/>
        </dgm:presLayoutVars>
      </dgm:prSet>
      <dgm:spPr/>
    </dgm:pt>
    <dgm:pt modelId="{47C2AA74-449B-4631-ABE3-AAAF164376D1}" type="pres">
      <dgm:prSet presAssocID="{6362CA23-D13D-48A2-801B-E6644C1C6ED9}" presName="parTrans" presStyleLbl="sibTrans2D1" presStyleIdx="1" presStyleCnt="6"/>
      <dgm:spPr/>
    </dgm:pt>
    <dgm:pt modelId="{B955EC5D-EF21-49D2-A91D-BB6598655DD5}" type="pres">
      <dgm:prSet presAssocID="{6362CA23-D13D-48A2-801B-E6644C1C6ED9}" presName="connectorText" presStyleLbl="sibTrans2D1" presStyleIdx="1" presStyleCnt="6"/>
      <dgm:spPr/>
    </dgm:pt>
    <dgm:pt modelId="{8F893DE9-3B8E-4540-B9BB-B5524E19CDCC}" type="pres">
      <dgm:prSet presAssocID="{C3E58D9E-9045-470D-BE85-7290CD43548E}" presName="node" presStyleLbl="node1" presStyleIdx="1" presStyleCnt="6" custScaleX="108319" custScaleY="108319" custRadScaleRad="93268" custRadScaleInc="9004">
        <dgm:presLayoutVars>
          <dgm:bulletEnabled val="1"/>
        </dgm:presLayoutVars>
      </dgm:prSet>
      <dgm:spPr/>
    </dgm:pt>
    <dgm:pt modelId="{F167C0D7-039C-4DD9-9E83-525D5F743443}" type="pres">
      <dgm:prSet presAssocID="{F15527C4-073D-4536-91D4-9369822E67F9}" presName="parTrans" presStyleLbl="sibTrans2D1" presStyleIdx="2" presStyleCnt="6"/>
      <dgm:spPr/>
    </dgm:pt>
    <dgm:pt modelId="{2F74188A-B803-4FAA-B093-4D897BE65711}" type="pres">
      <dgm:prSet presAssocID="{F15527C4-073D-4536-91D4-9369822E67F9}" presName="connectorText" presStyleLbl="sibTrans2D1" presStyleIdx="2" presStyleCnt="6"/>
      <dgm:spPr/>
    </dgm:pt>
    <dgm:pt modelId="{8E8A9555-8C69-4A9A-88CC-8229C87ECBBF}" type="pres">
      <dgm:prSet presAssocID="{C62B3A2C-A659-49CB-A1B0-DBB4FF3724BA}" presName="node" presStyleLbl="node1" presStyleIdx="2" presStyleCnt="6">
        <dgm:presLayoutVars>
          <dgm:bulletEnabled val="1"/>
        </dgm:presLayoutVars>
      </dgm:prSet>
      <dgm:spPr/>
    </dgm:pt>
    <dgm:pt modelId="{89EBB8C7-91B9-4A77-95B3-755DC2C68B45}" type="pres">
      <dgm:prSet presAssocID="{50FA7454-46F7-4634-81AF-279070CDB1F1}" presName="parTrans" presStyleLbl="sibTrans2D1" presStyleIdx="3" presStyleCnt="6"/>
      <dgm:spPr/>
    </dgm:pt>
    <dgm:pt modelId="{D3ABE2DF-FAAC-45D1-A41D-5FEF4617D499}" type="pres">
      <dgm:prSet presAssocID="{50FA7454-46F7-4634-81AF-279070CDB1F1}" presName="connectorText" presStyleLbl="sibTrans2D1" presStyleIdx="3" presStyleCnt="6"/>
      <dgm:spPr/>
    </dgm:pt>
    <dgm:pt modelId="{30BDBDD0-311D-4C7C-94E3-4C4739F0F0E5}" type="pres">
      <dgm:prSet presAssocID="{2885112C-A53B-47AD-A2BE-B6A7D3011F6A}" presName="node" presStyleLbl="node1" presStyleIdx="3" presStyleCnt="6">
        <dgm:presLayoutVars>
          <dgm:bulletEnabled val="1"/>
        </dgm:presLayoutVars>
      </dgm:prSet>
      <dgm:spPr/>
    </dgm:pt>
    <dgm:pt modelId="{3BFD9F09-A8CD-4C32-BD5F-DC7A523053DC}" type="pres">
      <dgm:prSet presAssocID="{FB9E19A1-2CA8-4996-B511-2FF629D4FAE9}" presName="parTrans" presStyleLbl="sibTrans2D1" presStyleIdx="4" presStyleCnt="6"/>
      <dgm:spPr/>
    </dgm:pt>
    <dgm:pt modelId="{954C2036-832F-4B2B-8B03-ED7CEEFBB5D2}" type="pres">
      <dgm:prSet presAssocID="{FB9E19A1-2CA8-4996-B511-2FF629D4FAE9}" presName="connectorText" presStyleLbl="sibTrans2D1" presStyleIdx="4" presStyleCnt="6"/>
      <dgm:spPr/>
    </dgm:pt>
    <dgm:pt modelId="{28FFDA93-2DF0-45BE-A15F-A9C0275432FF}" type="pres">
      <dgm:prSet presAssocID="{96507A44-F2C0-424E-85CF-1AF3DC1879E4}" presName="node" presStyleLbl="node1" presStyleIdx="4" presStyleCnt="6">
        <dgm:presLayoutVars>
          <dgm:bulletEnabled val="1"/>
        </dgm:presLayoutVars>
      </dgm:prSet>
      <dgm:spPr/>
    </dgm:pt>
    <dgm:pt modelId="{9699A81D-C34D-4B5C-9957-AA6CED8A4E91}" type="pres">
      <dgm:prSet presAssocID="{D75FC3D8-EBF0-4A92-831A-90CC3B959FE3}" presName="parTrans" presStyleLbl="sibTrans2D1" presStyleIdx="5" presStyleCnt="6"/>
      <dgm:spPr/>
    </dgm:pt>
    <dgm:pt modelId="{AFFE0272-35DB-4AC6-BDC1-1A4DFED1C0B7}" type="pres">
      <dgm:prSet presAssocID="{D75FC3D8-EBF0-4A92-831A-90CC3B959FE3}" presName="connectorText" presStyleLbl="sibTrans2D1" presStyleIdx="5" presStyleCnt="6"/>
      <dgm:spPr/>
    </dgm:pt>
    <dgm:pt modelId="{95E26760-F3E5-48BB-B920-70273676FCB1}" type="pres">
      <dgm:prSet presAssocID="{73F61D2F-72EF-4032-9610-F8E02F7777B8}" presName="node" presStyleLbl="node1" presStyleIdx="5" presStyleCnt="6">
        <dgm:presLayoutVars>
          <dgm:bulletEnabled val="1"/>
        </dgm:presLayoutVars>
      </dgm:prSet>
      <dgm:spPr/>
    </dgm:pt>
  </dgm:ptLst>
  <dgm:cxnLst>
    <dgm:cxn modelId="{9A978512-8F1B-4E36-B640-89D5E44A38A5}" srcId="{B00EFAD6-575A-4124-9F8B-D7786304A69D}" destId="{C62B3A2C-A659-49CB-A1B0-DBB4FF3724BA}" srcOrd="2" destOrd="0" parTransId="{F15527C4-073D-4536-91D4-9369822E67F9}" sibTransId="{9969CA2C-EB37-4188-893D-17B746D2EAA6}"/>
    <dgm:cxn modelId="{69EB931B-7B96-4002-B9CF-603DE1E740E4}" type="presOf" srcId="{B00EFAD6-575A-4124-9F8B-D7786304A69D}" destId="{4E0464CF-F5E6-4820-B6CC-6C2C3452AAE8}" srcOrd="0" destOrd="0" presId="urn:microsoft.com/office/officeart/2005/8/layout/radial5"/>
    <dgm:cxn modelId="{21977E31-7B84-4D32-84D1-A6AD11557DC4}" type="presOf" srcId="{73F61D2F-72EF-4032-9610-F8E02F7777B8}" destId="{95E26760-F3E5-48BB-B920-70273676FCB1}" srcOrd="0" destOrd="0" presId="urn:microsoft.com/office/officeart/2005/8/layout/radial5"/>
    <dgm:cxn modelId="{0DB1AB3D-4F90-49FA-9450-47C9A1BC0714}" type="presOf" srcId="{50FA7454-46F7-4634-81AF-279070CDB1F1}" destId="{89EBB8C7-91B9-4A77-95B3-755DC2C68B45}" srcOrd="0" destOrd="0" presId="urn:microsoft.com/office/officeart/2005/8/layout/radial5"/>
    <dgm:cxn modelId="{6667D85E-EE0A-4C51-8353-106C5841796E}" type="presOf" srcId="{FB9E19A1-2CA8-4996-B511-2FF629D4FAE9}" destId="{3BFD9F09-A8CD-4C32-BD5F-DC7A523053DC}" srcOrd="0" destOrd="0" presId="urn:microsoft.com/office/officeart/2005/8/layout/radial5"/>
    <dgm:cxn modelId="{DBDA5863-253D-4596-B604-4D8506A0DCE0}" srcId="{B00EFAD6-575A-4124-9F8B-D7786304A69D}" destId="{2885112C-A53B-47AD-A2BE-B6A7D3011F6A}" srcOrd="3" destOrd="0" parTransId="{50FA7454-46F7-4634-81AF-279070CDB1F1}" sibTransId="{BD999E98-F6BC-4F06-A468-7D0A552CAC38}"/>
    <dgm:cxn modelId="{A4F33B4E-4668-4A86-BC9C-A92449491465}" srcId="{B00EFAD6-575A-4124-9F8B-D7786304A69D}" destId="{96507A44-F2C0-424E-85CF-1AF3DC1879E4}" srcOrd="4" destOrd="0" parTransId="{FB9E19A1-2CA8-4996-B511-2FF629D4FAE9}" sibTransId="{2CF7E341-AFA0-4682-A95F-C067496EB36A}"/>
    <dgm:cxn modelId="{B88DCB57-1522-4CC3-91EF-F8E2BB2E6961}" srcId="{B00EFAD6-575A-4124-9F8B-D7786304A69D}" destId="{C3E58D9E-9045-470D-BE85-7290CD43548E}" srcOrd="1" destOrd="0" parTransId="{6362CA23-D13D-48A2-801B-E6644C1C6ED9}" sibTransId="{47D386B6-4C3C-415E-9CDA-488E13A31AA2}"/>
    <dgm:cxn modelId="{01714181-5F2B-4DDD-AB45-BD9B54000918}" type="presOf" srcId="{2885112C-A53B-47AD-A2BE-B6A7D3011F6A}" destId="{30BDBDD0-311D-4C7C-94E3-4C4739F0F0E5}" srcOrd="0" destOrd="0" presId="urn:microsoft.com/office/officeart/2005/8/layout/radial5"/>
    <dgm:cxn modelId="{E865C784-BFF6-43A4-AACA-1C29085CE971}" type="presOf" srcId="{F9FDFAC8-6766-45D8-B8FF-E94DD0458C18}" destId="{BFC6D9B9-C202-45F1-98BD-A84B5B54EC05}" srcOrd="0" destOrd="0" presId="urn:microsoft.com/office/officeart/2005/8/layout/radial5"/>
    <dgm:cxn modelId="{3B79948C-05C1-4C35-8A7C-BF1B813367EE}" type="presOf" srcId="{6362CA23-D13D-48A2-801B-E6644C1C6ED9}" destId="{47C2AA74-449B-4631-ABE3-AAAF164376D1}" srcOrd="0" destOrd="0" presId="urn:microsoft.com/office/officeart/2005/8/layout/radial5"/>
    <dgm:cxn modelId="{331F268D-D009-4F82-9773-DFE109CE0319}" type="presOf" srcId="{C3E58D9E-9045-470D-BE85-7290CD43548E}" destId="{8F893DE9-3B8E-4540-B9BB-B5524E19CDCC}" srcOrd="0" destOrd="0" presId="urn:microsoft.com/office/officeart/2005/8/layout/radial5"/>
    <dgm:cxn modelId="{1BBA1896-03CB-4EAA-9298-1416ECDEC590}" type="presOf" srcId="{C4622580-7A18-4033-A3D5-96E27F51D755}" destId="{E87ABFA2-7417-4ABC-8995-75172936DE44}" srcOrd="0" destOrd="0" presId="urn:microsoft.com/office/officeart/2005/8/layout/radial5"/>
    <dgm:cxn modelId="{ADF3FE9E-E455-4386-8171-A08511644752}" type="presOf" srcId="{96507A44-F2C0-424E-85CF-1AF3DC1879E4}" destId="{28FFDA93-2DF0-45BE-A15F-A9C0275432FF}" srcOrd="0" destOrd="0" presId="urn:microsoft.com/office/officeart/2005/8/layout/radial5"/>
    <dgm:cxn modelId="{45B989A1-D381-411F-8850-2044CAFD4A20}" srcId="{B8D4AF26-6CF9-4410-BF0C-C2C4E8E2AFB2}" destId="{B00EFAD6-575A-4124-9F8B-D7786304A69D}" srcOrd="0" destOrd="0" parTransId="{B202F5DB-8924-4815-9FBF-FA1556FFE1A9}" sibTransId="{7231E5B7-2146-40F6-BE3F-FAACB1AB7D69}"/>
    <dgm:cxn modelId="{9A3619AE-36E4-4837-A57B-D8F7CC469B92}" type="presOf" srcId="{F9FDFAC8-6766-45D8-B8FF-E94DD0458C18}" destId="{F9DBF7EC-90F5-4EB9-8BB6-935250F1327E}" srcOrd="1" destOrd="0" presId="urn:microsoft.com/office/officeart/2005/8/layout/radial5"/>
    <dgm:cxn modelId="{5B9CD8B0-188F-4068-9FBC-C74B3721D9B6}" srcId="{B00EFAD6-575A-4124-9F8B-D7786304A69D}" destId="{C4622580-7A18-4033-A3D5-96E27F51D755}" srcOrd="0" destOrd="0" parTransId="{F9FDFAC8-6766-45D8-B8FF-E94DD0458C18}" sibTransId="{A1B58A35-E226-4B00-A2F1-2C824517FEA6}"/>
    <dgm:cxn modelId="{2683CDB4-7D65-4431-966E-D0A177EAF78A}" type="presOf" srcId="{D75FC3D8-EBF0-4A92-831A-90CC3B959FE3}" destId="{9699A81D-C34D-4B5C-9957-AA6CED8A4E91}" srcOrd="0" destOrd="0" presId="urn:microsoft.com/office/officeart/2005/8/layout/radial5"/>
    <dgm:cxn modelId="{93611FBF-AEB6-473F-B082-4A5277325500}" type="presOf" srcId="{F15527C4-073D-4536-91D4-9369822E67F9}" destId="{F167C0D7-039C-4DD9-9E83-525D5F743443}" srcOrd="0" destOrd="0" presId="urn:microsoft.com/office/officeart/2005/8/layout/radial5"/>
    <dgm:cxn modelId="{E47885C2-1CAD-4CC7-97B7-D55F10A22BF9}" type="presOf" srcId="{FB9E19A1-2CA8-4996-B511-2FF629D4FAE9}" destId="{954C2036-832F-4B2B-8B03-ED7CEEFBB5D2}" srcOrd="1" destOrd="0" presId="urn:microsoft.com/office/officeart/2005/8/layout/radial5"/>
    <dgm:cxn modelId="{81CCFFC6-946F-476C-A039-8B83244F77C6}" srcId="{B00EFAD6-575A-4124-9F8B-D7786304A69D}" destId="{73F61D2F-72EF-4032-9610-F8E02F7777B8}" srcOrd="5" destOrd="0" parTransId="{D75FC3D8-EBF0-4A92-831A-90CC3B959FE3}" sibTransId="{239E5366-78BE-4181-BB8C-B1A814C962EA}"/>
    <dgm:cxn modelId="{F80FF4D1-158A-4793-B978-9649B183A56D}" type="presOf" srcId="{50FA7454-46F7-4634-81AF-279070CDB1F1}" destId="{D3ABE2DF-FAAC-45D1-A41D-5FEF4617D499}" srcOrd="1" destOrd="0" presId="urn:microsoft.com/office/officeart/2005/8/layout/radial5"/>
    <dgm:cxn modelId="{4B0A25D2-7EC9-4DE2-9529-B069C4CE017F}" type="presOf" srcId="{D75FC3D8-EBF0-4A92-831A-90CC3B959FE3}" destId="{AFFE0272-35DB-4AC6-BDC1-1A4DFED1C0B7}" srcOrd="1" destOrd="0" presId="urn:microsoft.com/office/officeart/2005/8/layout/radial5"/>
    <dgm:cxn modelId="{A0E53BD5-2D9C-4BE9-B1DE-E2973AC59892}" type="presOf" srcId="{6362CA23-D13D-48A2-801B-E6644C1C6ED9}" destId="{B955EC5D-EF21-49D2-A91D-BB6598655DD5}" srcOrd="1" destOrd="0" presId="urn:microsoft.com/office/officeart/2005/8/layout/radial5"/>
    <dgm:cxn modelId="{1723F3D9-F79B-4EBE-9620-BF3ED76CCDAC}" type="presOf" srcId="{F15527C4-073D-4536-91D4-9369822E67F9}" destId="{2F74188A-B803-4FAA-B093-4D897BE65711}" srcOrd="1" destOrd="0" presId="urn:microsoft.com/office/officeart/2005/8/layout/radial5"/>
    <dgm:cxn modelId="{892045EB-BE7E-4958-B432-3E2FAF05006F}" type="presOf" srcId="{B8D4AF26-6CF9-4410-BF0C-C2C4E8E2AFB2}" destId="{EC9EE9C9-A557-497F-BB6A-F17D54D2A179}" srcOrd="0" destOrd="0" presId="urn:microsoft.com/office/officeart/2005/8/layout/radial5"/>
    <dgm:cxn modelId="{41F3EEED-36D1-430F-B047-5FF6FD89913A}" type="presOf" srcId="{C62B3A2C-A659-49CB-A1B0-DBB4FF3724BA}" destId="{8E8A9555-8C69-4A9A-88CC-8229C87ECBBF}" srcOrd="0" destOrd="0" presId="urn:microsoft.com/office/officeart/2005/8/layout/radial5"/>
    <dgm:cxn modelId="{03F4060D-B690-43E7-8DDB-260FF32A8382}" type="presParOf" srcId="{EC9EE9C9-A557-497F-BB6A-F17D54D2A179}" destId="{4E0464CF-F5E6-4820-B6CC-6C2C3452AAE8}" srcOrd="0" destOrd="0" presId="urn:microsoft.com/office/officeart/2005/8/layout/radial5"/>
    <dgm:cxn modelId="{CEEAC4BF-A67E-4805-ACB1-34FD39330AFD}" type="presParOf" srcId="{EC9EE9C9-A557-497F-BB6A-F17D54D2A179}" destId="{BFC6D9B9-C202-45F1-98BD-A84B5B54EC05}" srcOrd="1" destOrd="0" presId="urn:microsoft.com/office/officeart/2005/8/layout/radial5"/>
    <dgm:cxn modelId="{B17E0F86-D174-43F8-942F-A94EC7549699}" type="presParOf" srcId="{BFC6D9B9-C202-45F1-98BD-A84B5B54EC05}" destId="{F9DBF7EC-90F5-4EB9-8BB6-935250F1327E}" srcOrd="0" destOrd="0" presId="urn:microsoft.com/office/officeart/2005/8/layout/radial5"/>
    <dgm:cxn modelId="{DE0EE6A2-F88B-4A6E-AD59-D7FA91D6F559}" type="presParOf" srcId="{EC9EE9C9-A557-497F-BB6A-F17D54D2A179}" destId="{E87ABFA2-7417-4ABC-8995-75172936DE44}" srcOrd="2" destOrd="0" presId="urn:microsoft.com/office/officeart/2005/8/layout/radial5"/>
    <dgm:cxn modelId="{D9353642-B8DF-45FD-A8C2-D9287E1C41B0}" type="presParOf" srcId="{EC9EE9C9-A557-497F-BB6A-F17D54D2A179}" destId="{47C2AA74-449B-4631-ABE3-AAAF164376D1}" srcOrd="3" destOrd="0" presId="urn:microsoft.com/office/officeart/2005/8/layout/radial5"/>
    <dgm:cxn modelId="{ABACBFE2-DEFF-4021-9EE8-BE5ADCF865E6}" type="presParOf" srcId="{47C2AA74-449B-4631-ABE3-AAAF164376D1}" destId="{B955EC5D-EF21-49D2-A91D-BB6598655DD5}" srcOrd="0" destOrd="0" presId="urn:microsoft.com/office/officeart/2005/8/layout/radial5"/>
    <dgm:cxn modelId="{45E15847-0827-47B0-AD4B-4F142CB00184}" type="presParOf" srcId="{EC9EE9C9-A557-497F-BB6A-F17D54D2A179}" destId="{8F893DE9-3B8E-4540-B9BB-B5524E19CDCC}" srcOrd="4" destOrd="0" presId="urn:microsoft.com/office/officeart/2005/8/layout/radial5"/>
    <dgm:cxn modelId="{65A3D2EB-A5CD-432C-AAC2-C5073C77E1FA}" type="presParOf" srcId="{EC9EE9C9-A557-497F-BB6A-F17D54D2A179}" destId="{F167C0D7-039C-4DD9-9E83-525D5F743443}" srcOrd="5" destOrd="0" presId="urn:microsoft.com/office/officeart/2005/8/layout/radial5"/>
    <dgm:cxn modelId="{AD4EC38C-4089-4551-B7AD-20E59889DF96}" type="presParOf" srcId="{F167C0D7-039C-4DD9-9E83-525D5F743443}" destId="{2F74188A-B803-4FAA-B093-4D897BE65711}" srcOrd="0" destOrd="0" presId="urn:microsoft.com/office/officeart/2005/8/layout/radial5"/>
    <dgm:cxn modelId="{156BD119-7F52-4964-BD8B-5B9910097A3F}" type="presParOf" srcId="{EC9EE9C9-A557-497F-BB6A-F17D54D2A179}" destId="{8E8A9555-8C69-4A9A-88CC-8229C87ECBBF}" srcOrd="6" destOrd="0" presId="urn:microsoft.com/office/officeart/2005/8/layout/radial5"/>
    <dgm:cxn modelId="{DE965849-04E8-4444-A8B9-E675A81D790F}" type="presParOf" srcId="{EC9EE9C9-A557-497F-BB6A-F17D54D2A179}" destId="{89EBB8C7-91B9-4A77-95B3-755DC2C68B45}" srcOrd="7" destOrd="0" presId="urn:microsoft.com/office/officeart/2005/8/layout/radial5"/>
    <dgm:cxn modelId="{313ECB0C-51A4-4159-8E42-F51477445327}" type="presParOf" srcId="{89EBB8C7-91B9-4A77-95B3-755DC2C68B45}" destId="{D3ABE2DF-FAAC-45D1-A41D-5FEF4617D499}" srcOrd="0" destOrd="0" presId="urn:microsoft.com/office/officeart/2005/8/layout/radial5"/>
    <dgm:cxn modelId="{247B533D-8623-4DAF-90A6-0E2DDF20828E}" type="presParOf" srcId="{EC9EE9C9-A557-497F-BB6A-F17D54D2A179}" destId="{30BDBDD0-311D-4C7C-94E3-4C4739F0F0E5}" srcOrd="8" destOrd="0" presId="urn:microsoft.com/office/officeart/2005/8/layout/radial5"/>
    <dgm:cxn modelId="{04923AF8-C996-4CD6-BF2B-CBA52A86A6D6}" type="presParOf" srcId="{EC9EE9C9-A557-497F-BB6A-F17D54D2A179}" destId="{3BFD9F09-A8CD-4C32-BD5F-DC7A523053DC}" srcOrd="9" destOrd="0" presId="urn:microsoft.com/office/officeart/2005/8/layout/radial5"/>
    <dgm:cxn modelId="{D9DBB74A-4127-4EE0-9434-3EB31309424B}" type="presParOf" srcId="{3BFD9F09-A8CD-4C32-BD5F-DC7A523053DC}" destId="{954C2036-832F-4B2B-8B03-ED7CEEFBB5D2}" srcOrd="0" destOrd="0" presId="urn:microsoft.com/office/officeart/2005/8/layout/radial5"/>
    <dgm:cxn modelId="{14BE5E17-6C2A-41D2-BF52-D2FFEA128C56}" type="presParOf" srcId="{EC9EE9C9-A557-497F-BB6A-F17D54D2A179}" destId="{28FFDA93-2DF0-45BE-A15F-A9C0275432FF}" srcOrd="10" destOrd="0" presId="urn:microsoft.com/office/officeart/2005/8/layout/radial5"/>
    <dgm:cxn modelId="{4B463285-211A-4B2F-992F-09635A11F87E}" type="presParOf" srcId="{EC9EE9C9-A557-497F-BB6A-F17D54D2A179}" destId="{9699A81D-C34D-4B5C-9957-AA6CED8A4E91}" srcOrd="11" destOrd="0" presId="urn:microsoft.com/office/officeart/2005/8/layout/radial5"/>
    <dgm:cxn modelId="{17239715-FC71-4A52-9E78-46AFA9DF90B7}" type="presParOf" srcId="{9699A81D-C34D-4B5C-9957-AA6CED8A4E91}" destId="{AFFE0272-35DB-4AC6-BDC1-1A4DFED1C0B7}" srcOrd="0" destOrd="0" presId="urn:microsoft.com/office/officeart/2005/8/layout/radial5"/>
    <dgm:cxn modelId="{FB7EC2DA-2FBB-48F2-B1F9-FAB234800668}" type="presParOf" srcId="{EC9EE9C9-A557-497F-BB6A-F17D54D2A179}" destId="{95E26760-F3E5-48BB-B920-70273676FCB1}"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464CF-F5E6-4820-B6CC-6C2C3452AAE8}">
      <dsp:nvSpPr>
        <dsp:cNvPr id="0" name=""/>
        <dsp:cNvSpPr/>
      </dsp:nvSpPr>
      <dsp:spPr>
        <a:xfrm>
          <a:off x="3109603" y="1857445"/>
          <a:ext cx="1537011" cy="15263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rgbClr val="006600"/>
              </a:solidFill>
              <a:cs typeface="B Mitra" panose="00000400000000000000" pitchFamily="2" charset="-78"/>
            </a:rPr>
            <a:t>برخی جریانات تاثیرگذار در رسانه</a:t>
          </a:r>
          <a:endParaRPr lang="en-US" sz="2000" b="1" kern="1200" dirty="0">
            <a:solidFill>
              <a:srgbClr val="006600"/>
            </a:solidFill>
            <a:cs typeface="B Mitra" panose="00000400000000000000" pitchFamily="2" charset="-78"/>
          </a:endParaRPr>
        </a:p>
      </dsp:txBody>
      <dsp:txXfrm>
        <a:off x="3334693" y="2080971"/>
        <a:ext cx="1086831" cy="1079282"/>
      </dsp:txXfrm>
    </dsp:sp>
    <dsp:sp modelId="{BFC6D9B9-C202-45F1-98BD-A84B5B54EC05}">
      <dsp:nvSpPr>
        <dsp:cNvPr id="0" name=""/>
        <dsp:cNvSpPr/>
      </dsp:nvSpPr>
      <dsp:spPr>
        <a:xfrm rot="16200000">
          <a:off x="3787622" y="1460311"/>
          <a:ext cx="180974" cy="463049"/>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006600"/>
            </a:solidFill>
            <a:cs typeface="B Mitra" panose="00000400000000000000" pitchFamily="2" charset="-78"/>
          </a:endParaRPr>
        </a:p>
      </dsp:txBody>
      <dsp:txXfrm>
        <a:off x="3814768" y="1580067"/>
        <a:ext cx="126682" cy="277829"/>
      </dsp:txXfrm>
    </dsp:sp>
    <dsp:sp modelId="{E87ABFA2-7417-4ABC-8995-75172936DE44}">
      <dsp:nvSpPr>
        <dsp:cNvPr id="0" name=""/>
        <dsp:cNvSpPr/>
      </dsp:nvSpPr>
      <dsp:spPr>
        <a:xfrm>
          <a:off x="3140505" y="40775"/>
          <a:ext cx="1475208" cy="14752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rgbClr val="006600"/>
              </a:solidFill>
              <a:cs typeface="B Mitra" panose="00000400000000000000" pitchFamily="2" charset="-78"/>
            </a:rPr>
            <a:t>صنعت بازی</a:t>
          </a:r>
          <a:endParaRPr lang="en-US" sz="1800" b="1" kern="1200" dirty="0">
            <a:solidFill>
              <a:srgbClr val="006600"/>
            </a:solidFill>
            <a:cs typeface="B Mitra" panose="00000400000000000000" pitchFamily="2" charset="-78"/>
          </a:endParaRPr>
        </a:p>
      </dsp:txBody>
      <dsp:txXfrm>
        <a:off x="3356544" y="256814"/>
        <a:ext cx="1043130" cy="1043130"/>
      </dsp:txXfrm>
    </dsp:sp>
    <dsp:sp modelId="{47C2AA74-449B-4631-ABE3-AAAF164376D1}">
      <dsp:nvSpPr>
        <dsp:cNvPr id="0" name=""/>
        <dsp:cNvSpPr/>
      </dsp:nvSpPr>
      <dsp:spPr>
        <a:xfrm rot="19962072">
          <a:off x="4605786" y="1975811"/>
          <a:ext cx="146141" cy="463049"/>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006600"/>
            </a:solidFill>
            <a:cs typeface="B Mitra" panose="00000400000000000000" pitchFamily="2" charset="-78"/>
          </a:endParaRPr>
        </a:p>
      </dsp:txBody>
      <dsp:txXfrm>
        <a:off x="4608227" y="2078475"/>
        <a:ext cx="102299" cy="277829"/>
      </dsp:txXfrm>
    </dsp:sp>
    <dsp:sp modelId="{8F893DE9-3B8E-4540-B9BB-B5524E19CDCC}">
      <dsp:nvSpPr>
        <dsp:cNvPr id="0" name=""/>
        <dsp:cNvSpPr/>
      </dsp:nvSpPr>
      <dsp:spPr>
        <a:xfrm>
          <a:off x="4722898" y="1066316"/>
          <a:ext cx="1475208" cy="147520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rgbClr val="006600"/>
              </a:solidFill>
              <a:cs typeface="B Mitra" panose="00000400000000000000" pitchFamily="2" charset="-78"/>
            </a:rPr>
            <a:t>صنعت پورن</a:t>
          </a:r>
          <a:endParaRPr lang="en-US" sz="1800" b="1" kern="1200" dirty="0">
            <a:solidFill>
              <a:srgbClr val="006600"/>
            </a:solidFill>
            <a:cs typeface="B Mitra" panose="00000400000000000000" pitchFamily="2" charset="-78"/>
          </a:endParaRPr>
        </a:p>
      </dsp:txBody>
      <dsp:txXfrm>
        <a:off x="4938937" y="1282355"/>
        <a:ext cx="1043130" cy="1043130"/>
      </dsp:txXfrm>
    </dsp:sp>
    <dsp:sp modelId="{F167C0D7-039C-4DD9-9E83-525D5F743443}">
      <dsp:nvSpPr>
        <dsp:cNvPr id="0" name=""/>
        <dsp:cNvSpPr/>
      </dsp:nvSpPr>
      <dsp:spPr>
        <a:xfrm rot="1800000">
          <a:off x="4613976" y="2884492"/>
          <a:ext cx="244399" cy="463049"/>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006600"/>
            </a:solidFill>
            <a:cs typeface="B Mitra" panose="00000400000000000000" pitchFamily="2" charset="-78"/>
          </a:endParaRPr>
        </a:p>
      </dsp:txBody>
      <dsp:txXfrm>
        <a:off x="4618888" y="2958772"/>
        <a:ext cx="171079" cy="277829"/>
      </dsp:txXfrm>
    </dsp:sp>
    <dsp:sp modelId="{8E8A9555-8C69-4A9A-88CC-8229C87ECBBF}">
      <dsp:nvSpPr>
        <dsp:cNvPr id="0" name=""/>
        <dsp:cNvSpPr/>
      </dsp:nvSpPr>
      <dsp:spPr>
        <a:xfrm>
          <a:off x="4850611" y="2894280"/>
          <a:ext cx="1361911" cy="136191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b="1" kern="1200" dirty="0">
              <a:solidFill>
                <a:srgbClr val="006600"/>
              </a:solidFill>
              <a:cs typeface="B Mitra" panose="00000400000000000000" pitchFamily="2" charset="-78"/>
            </a:rPr>
            <a:t>سلبریتی ها و اینفلوئنسرها</a:t>
          </a:r>
          <a:endParaRPr lang="en-US" sz="1600" b="1" kern="1200" dirty="0">
            <a:solidFill>
              <a:srgbClr val="006600"/>
            </a:solidFill>
            <a:cs typeface="B Mitra" panose="00000400000000000000" pitchFamily="2" charset="-78"/>
          </a:endParaRPr>
        </a:p>
      </dsp:txBody>
      <dsp:txXfrm>
        <a:off x="5050058" y="3093727"/>
        <a:ext cx="963017" cy="963017"/>
      </dsp:txXfrm>
    </dsp:sp>
    <dsp:sp modelId="{89EBB8C7-91B9-4A77-95B3-755DC2C68B45}">
      <dsp:nvSpPr>
        <dsp:cNvPr id="0" name=""/>
        <dsp:cNvSpPr/>
      </dsp:nvSpPr>
      <dsp:spPr>
        <a:xfrm rot="5400000">
          <a:off x="3754851" y="3377840"/>
          <a:ext cx="246516" cy="463049"/>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006600"/>
            </a:solidFill>
            <a:cs typeface="B Mitra" panose="00000400000000000000" pitchFamily="2" charset="-78"/>
          </a:endParaRPr>
        </a:p>
      </dsp:txBody>
      <dsp:txXfrm>
        <a:off x="3791829" y="3433473"/>
        <a:ext cx="172561" cy="277829"/>
      </dsp:txXfrm>
    </dsp:sp>
    <dsp:sp modelId="{30BDBDD0-311D-4C7C-94E3-4C4739F0F0E5}">
      <dsp:nvSpPr>
        <dsp:cNvPr id="0" name=""/>
        <dsp:cNvSpPr/>
      </dsp:nvSpPr>
      <dsp:spPr>
        <a:xfrm>
          <a:off x="3197154" y="3848904"/>
          <a:ext cx="1361911" cy="13619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b="1" kern="1200" dirty="0">
              <a:solidFill>
                <a:srgbClr val="006600"/>
              </a:solidFill>
              <a:cs typeface="B Mitra" panose="00000400000000000000" pitchFamily="2" charset="-78"/>
            </a:rPr>
            <a:t>صنعت موتورهای جستجو</a:t>
          </a:r>
          <a:endParaRPr lang="en-US" sz="1600" b="1" kern="1200" dirty="0">
            <a:solidFill>
              <a:srgbClr val="006600"/>
            </a:solidFill>
            <a:cs typeface="B Mitra" panose="00000400000000000000" pitchFamily="2" charset="-78"/>
          </a:endParaRPr>
        </a:p>
      </dsp:txBody>
      <dsp:txXfrm>
        <a:off x="3396601" y="4048351"/>
        <a:ext cx="963017" cy="963017"/>
      </dsp:txXfrm>
    </dsp:sp>
    <dsp:sp modelId="{3BFD9F09-A8CD-4C32-BD5F-DC7A523053DC}">
      <dsp:nvSpPr>
        <dsp:cNvPr id="0" name=""/>
        <dsp:cNvSpPr/>
      </dsp:nvSpPr>
      <dsp:spPr>
        <a:xfrm rot="9000000">
          <a:off x="2897843" y="2884492"/>
          <a:ext cx="244399" cy="463049"/>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006600"/>
            </a:solidFill>
            <a:cs typeface="B Mitra" panose="00000400000000000000" pitchFamily="2" charset="-78"/>
          </a:endParaRPr>
        </a:p>
      </dsp:txBody>
      <dsp:txXfrm rot="10800000">
        <a:off x="2966251" y="2958772"/>
        <a:ext cx="171079" cy="277829"/>
      </dsp:txXfrm>
    </dsp:sp>
    <dsp:sp modelId="{28FFDA93-2DF0-45BE-A15F-A9C0275432FF}">
      <dsp:nvSpPr>
        <dsp:cNvPr id="0" name=""/>
        <dsp:cNvSpPr/>
      </dsp:nvSpPr>
      <dsp:spPr>
        <a:xfrm>
          <a:off x="1543697" y="2894280"/>
          <a:ext cx="1361911" cy="136191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dirty="0">
              <a:solidFill>
                <a:srgbClr val="006600"/>
              </a:solidFill>
              <a:cs typeface="B Mitra" panose="00000400000000000000" pitchFamily="2" charset="-78"/>
            </a:rPr>
            <a:t>خبرگزاریها، پایگاهها و شبکه های خبری</a:t>
          </a:r>
          <a:endParaRPr lang="en-US" sz="1400" b="1" kern="1200" dirty="0">
            <a:solidFill>
              <a:srgbClr val="006600"/>
            </a:solidFill>
            <a:cs typeface="B Mitra" panose="00000400000000000000" pitchFamily="2" charset="-78"/>
          </a:endParaRPr>
        </a:p>
      </dsp:txBody>
      <dsp:txXfrm>
        <a:off x="1743144" y="3093727"/>
        <a:ext cx="963017" cy="963017"/>
      </dsp:txXfrm>
    </dsp:sp>
    <dsp:sp modelId="{9699A81D-C34D-4B5C-9957-AA6CED8A4E91}">
      <dsp:nvSpPr>
        <dsp:cNvPr id="0" name=""/>
        <dsp:cNvSpPr/>
      </dsp:nvSpPr>
      <dsp:spPr>
        <a:xfrm rot="12600000">
          <a:off x="2897843" y="1893682"/>
          <a:ext cx="244399" cy="463049"/>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006600"/>
            </a:solidFill>
            <a:cs typeface="B Mitra" panose="00000400000000000000" pitchFamily="2" charset="-78"/>
          </a:endParaRPr>
        </a:p>
      </dsp:txBody>
      <dsp:txXfrm rot="10800000">
        <a:off x="2966251" y="2004622"/>
        <a:ext cx="171079" cy="277829"/>
      </dsp:txXfrm>
    </dsp:sp>
    <dsp:sp modelId="{95E26760-F3E5-48BB-B920-70273676FCB1}">
      <dsp:nvSpPr>
        <dsp:cNvPr id="0" name=""/>
        <dsp:cNvSpPr/>
      </dsp:nvSpPr>
      <dsp:spPr>
        <a:xfrm>
          <a:off x="1543697" y="985033"/>
          <a:ext cx="1361911" cy="136191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b="1" kern="1200" dirty="0">
              <a:solidFill>
                <a:srgbClr val="006600"/>
              </a:solidFill>
              <a:cs typeface="B Mitra" panose="00000400000000000000" pitchFamily="2" charset="-78"/>
            </a:rPr>
            <a:t>صنعت سینما</a:t>
          </a:r>
          <a:r>
            <a:rPr lang="en-US" sz="1600" b="1" kern="1200" dirty="0">
              <a:solidFill>
                <a:srgbClr val="006600"/>
              </a:solidFill>
              <a:cs typeface="B Mitra" panose="00000400000000000000" pitchFamily="2" charset="-78"/>
            </a:rPr>
            <a:t> </a:t>
          </a:r>
          <a:r>
            <a:rPr lang="fa-IR" sz="1600" b="1" kern="1200" dirty="0">
              <a:solidFill>
                <a:srgbClr val="006600"/>
              </a:solidFill>
              <a:cs typeface="B Mitra" panose="00000400000000000000" pitchFamily="2" charset="-78"/>
            </a:rPr>
            <a:t>و  تلویزیون</a:t>
          </a:r>
          <a:endParaRPr lang="en-US" sz="1600" b="1" kern="1200" dirty="0">
            <a:solidFill>
              <a:srgbClr val="006600"/>
            </a:solidFill>
            <a:cs typeface="B Mitra" panose="00000400000000000000" pitchFamily="2" charset="-78"/>
          </a:endParaRPr>
        </a:p>
      </dsp:txBody>
      <dsp:txXfrm>
        <a:off x="1743144" y="1184480"/>
        <a:ext cx="963017" cy="96301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cs typeface="Arial" charset="0"/>
              </a:defRPr>
            </a:lvl1pPr>
          </a:lstStyle>
          <a:p>
            <a:pPr>
              <a:defRPr/>
            </a:pPr>
            <a:endParaRPr lang="en-US"/>
          </a:p>
        </p:txBody>
      </p:sp>
      <p:sp>
        <p:nvSpPr>
          <p:cNvPr id="273411" name="Rectangle 3"/>
          <p:cNvSpPr>
            <a:spLocks noGrp="1" noChangeArrowheads="1"/>
          </p:cNvSpPr>
          <p:nvPr>
            <p:ph type="dt" sz="quarter" idx="1"/>
          </p:nvPr>
        </p:nvSpPr>
        <p:spPr bwMode="auto">
          <a:xfrm>
            <a:off x="3883025"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cs typeface="Arial" charset="0"/>
              </a:defRPr>
            </a:lvl1pPr>
          </a:lstStyle>
          <a:p>
            <a:pPr>
              <a:defRPr/>
            </a:pPr>
            <a:endParaRPr lang="en-US"/>
          </a:p>
        </p:txBody>
      </p:sp>
      <p:sp>
        <p:nvSpPr>
          <p:cNvPr id="273412" name="Rectangle 4"/>
          <p:cNvSpPr>
            <a:spLocks noGrp="1" noChangeArrowheads="1"/>
          </p:cNvSpPr>
          <p:nvPr>
            <p:ph type="ftr" sz="quarter" idx="2"/>
          </p:nvPr>
        </p:nvSpPr>
        <p:spPr bwMode="auto">
          <a:xfrm>
            <a:off x="0" y="92614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cs typeface="Arial" charset="0"/>
              </a:defRPr>
            </a:lvl1pPr>
          </a:lstStyle>
          <a:p>
            <a:pPr>
              <a:defRPr/>
            </a:pPr>
            <a:endParaRPr lang="en-US"/>
          </a:p>
        </p:txBody>
      </p:sp>
      <p:sp>
        <p:nvSpPr>
          <p:cNvPr id="273413" name="Rectangle 5"/>
          <p:cNvSpPr>
            <a:spLocks noGrp="1" noChangeArrowheads="1"/>
          </p:cNvSpPr>
          <p:nvPr>
            <p:ph type="sldNum" sz="quarter" idx="3"/>
          </p:nvPr>
        </p:nvSpPr>
        <p:spPr bwMode="auto">
          <a:xfrm>
            <a:off x="3883025" y="92614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panose="020B0604020202020204" pitchFamily="34" charset="0"/>
                <a:cs typeface="Arial" panose="020B0604020202020204" pitchFamily="34" charset="0"/>
              </a:defRPr>
            </a:lvl1pPr>
          </a:lstStyle>
          <a:p>
            <a:pPr>
              <a:defRPr/>
            </a:pPr>
            <a:fld id="{538C891E-65D5-4FE1-9A1C-A23A35B14D29}" type="slidenum">
              <a:rPr lang="fa-IR" altLang="fa-IR"/>
              <a:pPr>
                <a:defRPr/>
              </a:pPr>
              <a:t>‹#›</a:t>
            </a:fld>
            <a:endParaRPr lang="en-US" altLang="fa-IR"/>
          </a:p>
        </p:txBody>
      </p:sp>
    </p:spTree>
    <p:extLst>
      <p:ext uri="{BB962C8B-B14F-4D97-AF65-F5344CB8AC3E}">
        <p14:creationId xmlns:p14="http://schemas.microsoft.com/office/powerpoint/2010/main" val="325320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cs typeface="Arial" charset="0"/>
              </a:defRPr>
            </a:lvl1pPr>
          </a:lstStyle>
          <a:p>
            <a:pPr>
              <a:defRPr/>
            </a:pPr>
            <a:endParaRPr lang="en-US"/>
          </a:p>
        </p:txBody>
      </p:sp>
      <p:sp>
        <p:nvSpPr>
          <p:cNvPr id="310275" name="Rectangle 3"/>
          <p:cNvSpPr>
            <a:spLocks noGrp="1" noChangeArrowheads="1"/>
          </p:cNvSpPr>
          <p:nvPr>
            <p:ph type="dt" idx="1"/>
          </p:nvPr>
        </p:nvSpPr>
        <p:spPr bwMode="auto">
          <a:xfrm>
            <a:off x="3883025"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7" name="Rectangle 5"/>
          <p:cNvSpPr>
            <a:spLocks noGrp="1" noChangeArrowheads="1"/>
          </p:cNvSpPr>
          <p:nvPr>
            <p:ph type="body" sz="quarter" idx="3"/>
          </p:nvPr>
        </p:nvSpPr>
        <p:spPr bwMode="auto">
          <a:xfrm>
            <a:off x="685800" y="4630738"/>
            <a:ext cx="5484813"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0278" name="Rectangle 6"/>
          <p:cNvSpPr>
            <a:spLocks noGrp="1" noChangeArrowheads="1"/>
          </p:cNvSpPr>
          <p:nvPr>
            <p:ph type="ftr" sz="quarter" idx="4"/>
          </p:nvPr>
        </p:nvSpPr>
        <p:spPr bwMode="auto">
          <a:xfrm>
            <a:off x="0" y="92614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cs typeface="Arial" charset="0"/>
              </a:defRPr>
            </a:lvl1pPr>
          </a:lstStyle>
          <a:p>
            <a:pPr>
              <a:defRPr/>
            </a:pPr>
            <a:endParaRPr lang="en-US"/>
          </a:p>
        </p:txBody>
      </p:sp>
      <p:sp>
        <p:nvSpPr>
          <p:cNvPr id="310279" name="Rectangle 7"/>
          <p:cNvSpPr>
            <a:spLocks noGrp="1" noChangeArrowheads="1"/>
          </p:cNvSpPr>
          <p:nvPr>
            <p:ph type="sldNum" sz="quarter" idx="5"/>
          </p:nvPr>
        </p:nvSpPr>
        <p:spPr bwMode="auto">
          <a:xfrm>
            <a:off x="3883025" y="92614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panose="020B0604020202020204" pitchFamily="34" charset="0"/>
                <a:cs typeface="Arial" panose="020B0604020202020204" pitchFamily="34" charset="0"/>
              </a:defRPr>
            </a:lvl1pPr>
          </a:lstStyle>
          <a:p>
            <a:pPr>
              <a:defRPr/>
            </a:pPr>
            <a:fld id="{235E88B3-A5E3-4135-B326-B4DB39D36714}" type="slidenum">
              <a:rPr lang="fa-IR" altLang="fa-IR"/>
              <a:pPr>
                <a:defRPr/>
              </a:pPr>
              <a:t>‹#›</a:t>
            </a:fld>
            <a:endParaRPr lang="en-US" altLang="fa-IR"/>
          </a:p>
        </p:txBody>
      </p:sp>
    </p:spTree>
    <p:extLst>
      <p:ext uri="{BB962C8B-B14F-4D97-AF65-F5344CB8AC3E}">
        <p14:creationId xmlns:p14="http://schemas.microsoft.com/office/powerpoint/2010/main" val="2814750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089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525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072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372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fa-IR" sz="2800" b="1" i="0" u="none" strike="noStrike" kern="1200" cap="none" spc="0" normalizeH="0" baseline="0" noProof="0">
              <a:ln>
                <a:noFill/>
              </a:ln>
              <a:solidFill>
                <a:srgbClr val="006600"/>
              </a:solidFill>
              <a:effectLst/>
              <a:uLnTx/>
              <a:uFillTx/>
              <a:cs typeface="B Nazanin" panose="00000400000000000000" pitchFamily="2" charset="-7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832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175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617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458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002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22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778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474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68-E678-D7F4-F20F-8A275F37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B3D8C-1554-0509-62CB-1BB9E0D30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A3E3-F0AC-D409-E9AF-7CF9A5A42C24}"/>
              </a:ext>
            </a:extLst>
          </p:cNvPr>
          <p:cNvSpPr>
            <a:spLocks noGrp="1"/>
          </p:cNvSpPr>
          <p:nvPr>
            <p:ph type="body" idx="1"/>
          </p:nvPr>
        </p:nvSpPr>
        <p:spPr/>
        <p:txBody>
          <a:bodyPr/>
          <a:lstStyle/>
          <a:p>
            <a:pPr algn="r"/>
            <a:endParaRPr lang="en-US"/>
          </a:p>
        </p:txBody>
      </p:sp>
      <p:sp>
        <p:nvSpPr>
          <p:cNvPr id="4" name="Slide Number Placeholder 3">
            <a:extLst>
              <a:ext uri="{FF2B5EF4-FFF2-40B4-BE49-F238E27FC236}">
                <a16:creationId xmlns:a16="http://schemas.microsoft.com/office/drawing/2014/main" id="{E08904D8-05B8-0D6F-615A-A335485E88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5E88B3-A5E3-4135-B326-B4DB39D36714}" type="slidenum">
              <a:rPr kumimoji="0" lang="fa-IR" altLang="fa-I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470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sp>
        <p:nvSpPr>
          <p:cNvPr id="1515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515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2" name="Rectangle 42"/>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3" name="Rectangle 43"/>
          <p:cNvSpPr>
            <a:spLocks noGrp="1" noChangeArrowheads="1"/>
          </p:cNvSpPr>
          <p:nvPr>
            <p:ph type="sldNum" sz="quarter" idx="12"/>
          </p:nvPr>
        </p:nvSpPr>
        <p:spPr/>
        <p:txBody>
          <a:bodyPr/>
          <a:lstStyle>
            <a:lvl1pPr>
              <a:defRPr/>
            </a:lvl1pPr>
          </a:lstStyle>
          <a:p>
            <a:fld id="{FD801977-B6BC-4170-872F-DE80143C4234}"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49209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32F15F77-0C02-4BFC-A24A-69F30F9328FF}"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15633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D525416B-045B-4C66-A3B7-BAB3BB199664}"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88300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D1CBB64A-DE0A-456C-8C9D-E52872DC35F0}"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28200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1515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515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4EA2134-0F1E-4B93-AB3E-D01189CF8A03}" type="slidenum">
              <a:rPr lang="fa-IR" altLang="fa-IR"/>
              <a:pPr>
                <a:defRPr/>
              </a:pPr>
              <a:t>‹#›</a:t>
            </a:fld>
            <a:endParaRPr lang="en-US" altLang="fa-IR"/>
          </a:p>
        </p:txBody>
      </p:sp>
    </p:spTree>
    <p:extLst>
      <p:ext uri="{BB962C8B-B14F-4D97-AF65-F5344CB8AC3E}">
        <p14:creationId xmlns:p14="http://schemas.microsoft.com/office/powerpoint/2010/main" val="13058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D3BD720-F341-4C7A-8715-1FE3110E9E99}" type="slidenum">
              <a:rPr lang="fa-IR" altLang="fa-IR"/>
              <a:pPr>
                <a:defRPr/>
              </a:pPr>
              <a:t>‹#›</a:t>
            </a:fld>
            <a:endParaRPr lang="en-US" altLang="fa-IR"/>
          </a:p>
        </p:txBody>
      </p:sp>
    </p:spTree>
    <p:extLst>
      <p:ext uri="{BB962C8B-B14F-4D97-AF65-F5344CB8AC3E}">
        <p14:creationId xmlns:p14="http://schemas.microsoft.com/office/powerpoint/2010/main" val="191198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E804E00-7389-4AFE-9D37-351FFD2E5E24}" type="slidenum">
              <a:rPr lang="fa-IR" altLang="fa-IR"/>
              <a:pPr>
                <a:defRPr/>
              </a:pPr>
              <a:t>‹#›</a:t>
            </a:fld>
            <a:endParaRPr lang="en-US" altLang="fa-IR"/>
          </a:p>
        </p:txBody>
      </p:sp>
    </p:spTree>
    <p:extLst>
      <p:ext uri="{BB962C8B-B14F-4D97-AF65-F5344CB8AC3E}">
        <p14:creationId xmlns:p14="http://schemas.microsoft.com/office/powerpoint/2010/main" val="66296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1B02083-5B33-41E8-B536-D0BF1366AE4B}" type="slidenum">
              <a:rPr lang="fa-IR" altLang="fa-IR"/>
              <a:pPr>
                <a:defRPr/>
              </a:pPr>
              <a:t>‹#›</a:t>
            </a:fld>
            <a:endParaRPr lang="en-US" altLang="fa-IR"/>
          </a:p>
        </p:txBody>
      </p:sp>
    </p:spTree>
    <p:extLst>
      <p:ext uri="{BB962C8B-B14F-4D97-AF65-F5344CB8AC3E}">
        <p14:creationId xmlns:p14="http://schemas.microsoft.com/office/powerpoint/2010/main" val="5927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89DBA473-B695-427E-9674-81A19A517DB0}" type="slidenum">
              <a:rPr lang="fa-IR" altLang="fa-IR"/>
              <a:pPr>
                <a:defRPr/>
              </a:pPr>
              <a:t>‹#›</a:t>
            </a:fld>
            <a:endParaRPr lang="en-US" altLang="fa-IR"/>
          </a:p>
        </p:txBody>
      </p:sp>
    </p:spTree>
    <p:extLst>
      <p:ext uri="{BB962C8B-B14F-4D97-AF65-F5344CB8AC3E}">
        <p14:creationId xmlns:p14="http://schemas.microsoft.com/office/powerpoint/2010/main" val="171382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5FBBFC81-D772-44BC-A634-1E4B18D8CDCA}" type="slidenum">
              <a:rPr lang="fa-IR" altLang="fa-IR"/>
              <a:pPr>
                <a:defRPr/>
              </a:pPr>
              <a:t>‹#›</a:t>
            </a:fld>
            <a:endParaRPr lang="en-US" altLang="fa-IR"/>
          </a:p>
        </p:txBody>
      </p:sp>
    </p:spTree>
    <p:extLst>
      <p:ext uri="{BB962C8B-B14F-4D97-AF65-F5344CB8AC3E}">
        <p14:creationId xmlns:p14="http://schemas.microsoft.com/office/powerpoint/2010/main" val="2427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6CAC903A-58C0-484D-AA1B-9987EF7DADCA}" type="slidenum">
              <a:rPr lang="fa-IR" altLang="fa-IR"/>
              <a:pPr>
                <a:defRPr/>
              </a:pPr>
              <a:t>‹#›</a:t>
            </a:fld>
            <a:endParaRPr lang="en-US" altLang="fa-IR"/>
          </a:p>
        </p:txBody>
      </p:sp>
    </p:spTree>
    <p:extLst>
      <p:ext uri="{BB962C8B-B14F-4D97-AF65-F5344CB8AC3E}">
        <p14:creationId xmlns:p14="http://schemas.microsoft.com/office/powerpoint/2010/main" val="1713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8687FF88-5885-482A-AFA2-4D3D7D9D850B}"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674976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E2DA406-3372-4AB5-867E-2301BD6CC202}" type="slidenum">
              <a:rPr lang="fa-IR" altLang="fa-IR"/>
              <a:pPr>
                <a:defRPr/>
              </a:pPr>
              <a:t>‹#›</a:t>
            </a:fld>
            <a:endParaRPr lang="en-US" altLang="fa-IR"/>
          </a:p>
        </p:txBody>
      </p:sp>
    </p:spTree>
    <p:extLst>
      <p:ext uri="{BB962C8B-B14F-4D97-AF65-F5344CB8AC3E}">
        <p14:creationId xmlns:p14="http://schemas.microsoft.com/office/powerpoint/2010/main" val="146074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061F57-26C3-4DF9-9DD6-D08A742A5BD4}" type="slidenum">
              <a:rPr lang="fa-IR" altLang="fa-IR"/>
              <a:pPr>
                <a:defRPr/>
              </a:pPr>
              <a:t>‹#›</a:t>
            </a:fld>
            <a:endParaRPr lang="en-US" altLang="fa-IR"/>
          </a:p>
        </p:txBody>
      </p:sp>
    </p:spTree>
    <p:extLst>
      <p:ext uri="{BB962C8B-B14F-4D97-AF65-F5344CB8AC3E}">
        <p14:creationId xmlns:p14="http://schemas.microsoft.com/office/powerpoint/2010/main" val="372710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4B8D4E9-856B-45EC-BA5C-7C701FA61427}" type="slidenum">
              <a:rPr lang="fa-IR" altLang="fa-IR"/>
              <a:pPr>
                <a:defRPr/>
              </a:pPr>
              <a:t>‹#›</a:t>
            </a:fld>
            <a:endParaRPr lang="en-US" altLang="fa-IR"/>
          </a:p>
        </p:txBody>
      </p:sp>
    </p:spTree>
    <p:extLst>
      <p:ext uri="{BB962C8B-B14F-4D97-AF65-F5344CB8AC3E}">
        <p14:creationId xmlns:p14="http://schemas.microsoft.com/office/powerpoint/2010/main" val="264105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60708A4-5DAE-4994-82C5-A5483F28FE69}" type="slidenum">
              <a:rPr lang="fa-IR" altLang="fa-IR"/>
              <a:pPr>
                <a:defRPr/>
              </a:pPr>
              <a:t>‹#›</a:t>
            </a:fld>
            <a:endParaRPr lang="en-US" altLang="fa-IR"/>
          </a:p>
        </p:txBody>
      </p:sp>
    </p:spTree>
    <p:extLst>
      <p:ext uri="{BB962C8B-B14F-4D97-AF65-F5344CB8AC3E}">
        <p14:creationId xmlns:p14="http://schemas.microsoft.com/office/powerpoint/2010/main" val="28098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486DCF8A-6DFC-4442-A6EF-6F9C0D5201E6}" type="slidenum">
              <a:rPr lang="fa-IR" altLang="fa-IR"/>
              <a:pPr>
                <a:defRPr/>
              </a:pPr>
              <a:t>‹#›</a:t>
            </a:fld>
            <a:endParaRPr lang="en-US" altLang="fa-IR"/>
          </a:p>
        </p:txBody>
      </p:sp>
    </p:spTree>
    <p:extLst>
      <p:ext uri="{BB962C8B-B14F-4D97-AF65-F5344CB8AC3E}">
        <p14:creationId xmlns:p14="http://schemas.microsoft.com/office/powerpoint/2010/main" val="32633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fld id="{7011668E-37D5-4AF7-8420-F2A9549FE3BA}"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170714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EE25C80F-0846-49C6-8F46-7193A0C4676C}"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141938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fld id="{F16FB747-41A4-48EA-9496-84F3AA40C890}"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303214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fld id="{1BB066AC-CA66-46F4-86D3-4C97CFEE82B2}"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318337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fld id="{0A2A7393-13E7-44EB-827E-8991C649A8EE}"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397188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75E52785-F951-4937-A4C8-5E60399F9C9C}"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11209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fld id="{4FA287F2-D5F6-428C-9C47-A69DC989A2B6}" type="slidenum">
              <a:rPr lang="fa-IR" altLang="fa-IR">
                <a:solidFill>
                  <a:srgbClr val="FFFFFF"/>
                </a:solidFill>
              </a:rPr>
              <a:pPr/>
              <a:t>‹#›</a:t>
            </a:fld>
            <a:endParaRPr lang="en-US" altLang="fa-IR">
              <a:solidFill>
                <a:srgbClr val="FFFFFF"/>
              </a:solidFill>
            </a:endParaRPr>
          </a:p>
        </p:txBody>
      </p:sp>
    </p:spTree>
    <p:extLst>
      <p:ext uri="{BB962C8B-B14F-4D97-AF65-F5344CB8AC3E}">
        <p14:creationId xmlns:p14="http://schemas.microsoft.com/office/powerpoint/2010/main" val="249442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50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nvGrpSpPr>
            <p:cNvPr id="1035" name="Group 6"/>
            <p:cNvGrpSpPr>
              <a:grpSpLocks/>
            </p:cNvGrpSpPr>
            <p:nvPr/>
          </p:nvGrpSpPr>
          <p:grpSpPr bwMode="auto">
            <a:xfrm>
              <a:off x="288" y="0"/>
              <a:ext cx="5098" cy="4316"/>
              <a:chOff x="288" y="0"/>
              <a:chExt cx="5098" cy="4316"/>
            </a:xfrm>
          </p:grpSpPr>
          <p:sp>
            <p:nvSpPr>
              <p:cNvPr id="150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sp>
          <p:nvSpPr>
            <p:cNvPr id="150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nvGrpSpPr>
            <p:cNvPr id="1047" name="Group 31"/>
            <p:cNvGrpSpPr>
              <a:grpSpLocks/>
            </p:cNvGrpSpPr>
            <p:nvPr/>
          </p:nvGrpSpPr>
          <p:grpSpPr bwMode="auto">
            <a:xfrm>
              <a:off x="1" y="392"/>
              <a:ext cx="5758" cy="1571"/>
              <a:chOff x="1" y="392"/>
              <a:chExt cx="5758" cy="1571"/>
            </a:xfrm>
          </p:grpSpPr>
          <p:sp>
            <p:nvSpPr>
              <p:cNvPr id="150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sp>
          <p:nvSpPr>
            <p:cNvPr id="150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sp>
          <p:nvSpPr>
            <p:cNvPr id="150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1" hangingPunct="1">
                <a:defRPr/>
              </a:pPr>
              <a:endParaRPr lang="en-US">
                <a:solidFill>
                  <a:srgbClr val="FFFFFF"/>
                </a:solidFill>
                <a:effectLst>
                  <a:outerShdw blurRad="38100" dist="38100" dir="2700000" algn="tl">
                    <a:srgbClr val="000000">
                      <a:alpha val="43137"/>
                    </a:srgbClr>
                  </a:outerShdw>
                </a:effectLst>
              </a:endParaRPr>
            </a:p>
          </p:txBody>
        </p:sp>
      </p:grpSp>
      <p:sp>
        <p:nvSpPr>
          <p:cNvPr id="1505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50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cs typeface="+mn-cs"/>
              </a:defRPr>
            </a:lvl1pPr>
          </a:lstStyle>
          <a:p>
            <a:pPr eaLnBrk="1" hangingPunct="1">
              <a:defRPr/>
            </a:pPr>
            <a:endParaRPr lang="en-US">
              <a:solidFill>
                <a:srgbClr val="FFFFFF"/>
              </a:solidFill>
            </a:endParaRPr>
          </a:p>
        </p:txBody>
      </p:sp>
      <p:sp>
        <p:nvSpPr>
          <p:cNvPr id="1505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cs typeface="+mn-cs"/>
              </a:defRPr>
            </a:lvl1pPr>
          </a:lstStyle>
          <a:p>
            <a:pPr eaLnBrk="1" hangingPunct="1">
              <a:defRPr/>
            </a:pPr>
            <a:endParaRPr lang="en-US">
              <a:solidFill>
                <a:srgbClr val="FFFFFF"/>
              </a:solidFill>
            </a:endParaRPr>
          </a:p>
        </p:txBody>
      </p:sp>
      <p:sp>
        <p:nvSpPr>
          <p:cNvPr id="150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cs typeface="Arial" panose="020B0604020202020204" pitchFamily="34" charset="0"/>
              </a:defRPr>
            </a:lvl1pPr>
          </a:lstStyle>
          <a:p>
            <a:pPr eaLnBrk="1" hangingPunct="1"/>
            <a:fld id="{EF55135B-7C18-4AD3-B2F1-E9B4B500D584}" type="slidenum">
              <a:rPr lang="fa-IR" altLang="fa-IR" smtClean="0">
                <a:solidFill>
                  <a:srgbClr val="FFFFFF"/>
                </a:solidFill>
              </a:rPr>
              <a:pPr eaLnBrk="1" hangingPunct="1"/>
              <a:t>‹#›</a:t>
            </a:fld>
            <a:endParaRPr lang="en-US" altLang="fa-IR">
              <a:solidFill>
                <a:srgbClr val="FFFFFF"/>
              </a:solidFill>
            </a:endParaRPr>
          </a:p>
        </p:txBody>
      </p:sp>
      <p:sp>
        <p:nvSpPr>
          <p:cNvPr id="1505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5679779"/>
      </p:ext>
    </p:extLst>
  </p:cSld>
  <p:clrMap bg1="dk2" tx1="lt1" bg2="dk1"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50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1035" name="Group 6"/>
            <p:cNvGrpSpPr>
              <a:grpSpLocks/>
            </p:cNvGrpSpPr>
            <p:nvPr/>
          </p:nvGrpSpPr>
          <p:grpSpPr bwMode="auto">
            <a:xfrm>
              <a:off x="288" y="0"/>
              <a:ext cx="5098" cy="4316"/>
              <a:chOff x="288" y="0"/>
              <a:chExt cx="5098" cy="4316"/>
            </a:xfrm>
          </p:grpSpPr>
          <p:sp>
            <p:nvSpPr>
              <p:cNvPr id="150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150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50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1047" name="Group 31"/>
            <p:cNvGrpSpPr>
              <a:grpSpLocks/>
            </p:cNvGrpSpPr>
            <p:nvPr/>
          </p:nvGrpSpPr>
          <p:grpSpPr bwMode="auto">
            <a:xfrm>
              <a:off x="1" y="392"/>
              <a:ext cx="5758" cy="1571"/>
              <a:chOff x="1" y="392"/>
              <a:chExt cx="5758" cy="1571"/>
            </a:xfrm>
          </p:grpSpPr>
          <p:sp>
            <p:nvSpPr>
              <p:cNvPr id="150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50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50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50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50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150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50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grpSp>
      <p:sp>
        <p:nvSpPr>
          <p:cNvPr id="1505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505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
        <p:nvSpPr>
          <p:cNvPr id="1505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1505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Arial" panose="020B0604020202020204" pitchFamily="34" charset="0"/>
              </a:defRPr>
            </a:lvl1pPr>
          </a:lstStyle>
          <a:p>
            <a:pPr>
              <a:defRPr/>
            </a:pPr>
            <a:fld id="{706535EA-2EC0-48AB-8FC2-CBB0C54F4D43}" type="slidenum">
              <a:rPr lang="fa-IR" altLang="fa-IR"/>
              <a:pPr>
                <a:defRPr/>
              </a:pPr>
              <a:t>‹#›</a:t>
            </a:fld>
            <a:endParaRPr lang="en-US" altLang="fa-IR"/>
          </a:p>
        </p:txBody>
      </p:sp>
      <p:sp>
        <p:nvSpPr>
          <p:cNvPr id="1505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359902"/>
      </p:ext>
    </p:extLst>
  </p:cSld>
  <p:clrMap bg1="dk2" tx1="lt1" bg2="dk1"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hyperlink" Target="http://mjnoori.ir/" TargetMode="Externa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20.web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hyperlink" Target="http://mjnoori.i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4.webp"/><Relationship Id="rId3" Type="http://schemas.openxmlformats.org/officeDocument/2006/relationships/image" Target="../media/image6.jpe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hyperlink" Target="http://mjnoori.ir/"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webp"/><Relationship Id="rId3" Type="http://schemas.openxmlformats.org/officeDocument/2006/relationships/image" Target="../media/image6.jpeg"/><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hyperlink" Target="http://mjnoori.ir/"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jpeg"/><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5.png"/><Relationship Id="rId4" Type="http://schemas.openxmlformats.org/officeDocument/2006/relationships/hyperlink" Target="http://mjnoori.ir/" TargetMode="External"/><Relationship Id="rId9" Type="http://schemas.openxmlformats.org/officeDocument/2006/relationships/image" Target="../media/image28.jpg"/></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hyperlink" Target="http://mjnoori.ir/"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32.jpg"/><Relationship Id="rId5" Type="http://schemas.openxmlformats.org/officeDocument/2006/relationships/image" Target="../media/image8.jpe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7.jpeg"/><Relationship Id="rId9" Type="http://schemas.openxmlformats.org/officeDocument/2006/relationships/image" Target="../media/image30.jp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hyperlink" Target="http://mjnoori.ir/" TargetMode="Externa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hyperlink" Target="http://mjnoori.ir/" TargetMode="Externa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hyperlink" Target="http://mjnoori.i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hyperlink" Target="http://mjnoori.i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hyperlink" Target="http://mjnoori.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hyperlink" Target="http://mjnoori.i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hyperlink" Target="http://mjnoori.ir/"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20.web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hyperlink" Target="http://mjnoori.i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eluiis(2)">
            <a:extLst>
              <a:ext uri="{FF2B5EF4-FFF2-40B4-BE49-F238E27FC236}">
                <a16:creationId xmlns:a16="http://schemas.microsoft.com/office/drawing/2014/main" id="{E0E11ECB-0872-42C5-B694-3EA0F39D316B}"/>
              </a:ext>
            </a:extLst>
          </p:cNvPr>
          <p:cNvPicPr>
            <a:picLocks noChangeAspect="1" noChangeArrowheads="1" noCrop="1"/>
          </p:cNvPicPr>
          <p:nvPr/>
        </p:nvPicPr>
        <p:blipFill>
          <a:blip r:embed="rId4"/>
          <a:srcRect/>
          <a:stretch>
            <a:fillRect/>
          </a:stretch>
        </p:blipFill>
        <p:spPr bwMode="auto">
          <a:xfrm>
            <a:off x="1264338" y="4084930"/>
            <a:ext cx="586928" cy="445840"/>
          </a:xfrm>
          <a:prstGeom prst="rect">
            <a:avLst/>
          </a:prstGeom>
          <a:noFill/>
          <a:ln w="9525">
            <a:noFill/>
            <a:miter lim="800000"/>
            <a:headEnd/>
            <a:tailEnd/>
          </a:ln>
        </p:spPr>
      </p:pic>
      <p:pic>
        <p:nvPicPr>
          <p:cNvPr id="8" name="Picture 7" descr="2eluiis(2)">
            <a:extLst>
              <a:ext uri="{FF2B5EF4-FFF2-40B4-BE49-F238E27FC236}">
                <a16:creationId xmlns:a16="http://schemas.microsoft.com/office/drawing/2014/main" id="{E22834DF-2C5D-4B03-80C1-ACB9E4498AF9}"/>
              </a:ext>
            </a:extLst>
          </p:cNvPr>
          <p:cNvPicPr>
            <a:picLocks noChangeAspect="1" noChangeArrowheads="1" noCrop="1"/>
          </p:cNvPicPr>
          <p:nvPr/>
        </p:nvPicPr>
        <p:blipFill>
          <a:blip r:embed="rId4"/>
          <a:srcRect/>
          <a:stretch>
            <a:fillRect/>
          </a:stretch>
        </p:blipFill>
        <p:spPr bwMode="auto">
          <a:xfrm>
            <a:off x="7316219" y="4883877"/>
            <a:ext cx="586928" cy="445840"/>
          </a:xfrm>
          <a:prstGeom prst="rect">
            <a:avLst/>
          </a:prstGeom>
          <a:noFill/>
          <a:ln w="9525">
            <a:noFill/>
            <a:miter lim="800000"/>
            <a:headEnd/>
            <a:tailEnd/>
          </a:ln>
        </p:spPr>
      </p:pic>
      <p:sp>
        <p:nvSpPr>
          <p:cNvPr id="2" name="Title 1">
            <a:extLst>
              <a:ext uri="{FF2B5EF4-FFF2-40B4-BE49-F238E27FC236}">
                <a16:creationId xmlns:a16="http://schemas.microsoft.com/office/drawing/2014/main" id="{C5EB6210-3367-E68F-0BF8-37BA12C3F9E0}"/>
              </a:ext>
            </a:extLst>
          </p:cNvPr>
          <p:cNvSpPr txBox="1">
            <a:spLocks/>
          </p:cNvSpPr>
          <p:nvPr/>
        </p:nvSpPr>
        <p:spPr bwMode="auto">
          <a:xfrm>
            <a:off x="2811742" y="3068960"/>
            <a:ext cx="3520516" cy="1485022"/>
          </a:xfrm>
          <a:prstGeom prst="rect">
            <a:avLst/>
          </a:prstGeom>
          <a:noFill/>
        </p:spPr>
        <p:txBody>
          <a:bodyPr wrap="none">
            <a:spAutoFit/>
          </a:bodyPr>
          <a:lstStyle>
            <a:defPPr>
              <a:defRPr lang="fa-IR"/>
            </a:defPPr>
            <a:lvl1pPr algn="ctr">
              <a:defRPr sz="3600" b="1">
                <a:ln w="9525">
                  <a:solidFill>
                    <a:srgbClr val="C00000"/>
                  </a:solidFill>
                  <a:prstDash val="solid"/>
                </a:ln>
                <a:effectLst>
                  <a:outerShdw blurRad="12700" dist="38100" dir="2700000" algn="tl" rotWithShape="0">
                    <a:schemeClr val="bg1">
                      <a:lumMod val="50000"/>
                    </a:schemeClr>
                  </a:outerShdw>
                </a:effectLst>
                <a:latin typeface="IranNastaliq" panose="02020505000000020003" pitchFamily="18" charset="0"/>
                <a:cs typeface="IranNastaliq" panose="02020505000000020003"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0000"/>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کارگاه آموزش سواد رسانه</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w="9525">
                <a:solidFill>
                  <a:srgbClr val="FFFF00"/>
                </a:solidFill>
                <a:prstDash val="solid"/>
              </a:ln>
              <a:solidFill>
                <a:srgbClr val="FF0000"/>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w="9525">
                  <a:solidFill>
                    <a:srgbClr val="FFFF00"/>
                  </a:solidFill>
                  <a:prstDash val="solid"/>
                </a:ln>
                <a:solidFill>
                  <a:srgbClr val="FF0000"/>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1200" cap="none" spc="0" normalizeH="0" baseline="0" noProof="0" dirty="0">
              <a:ln w="9525">
                <a:solidFill>
                  <a:srgbClr val="FFFFFF">
                    <a:lumMod val="95000"/>
                  </a:srgbClr>
                </a:solidFill>
                <a:prstDash val="solid"/>
              </a:ln>
              <a:solidFill>
                <a:srgbClr val="006600"/>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1600" b="1" i="0" u="none" strike="noStrike" kern="1200" cap="none" spc="0" normalizeH="0" baseline="0" noProof="0" dirty="0">
                <a:ln w="9525">
                  <a:solidFill>
                    <a:srgbClr val="FFFFFF">
                      <a:lumMod val="95000"/>
                    </a:srgbClr>
                  </a:solidFill>
                  <a:prstDash val="solid"/>
                </a:ln>
                <a:solidFill>
                  <a:srgbClr val="006600"/>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محمد جواد نوری تلاوکی</a:t>
            </a:r>
            <a:endParaRPr kumimoji="0" lang="fa-IR" sz="1600" b="1" i="0" u="none" strike="noStrike" kern="1200" cap="none" spc="0" normalizeH="0" baseline="0" noProof="0" dirty="0">
              <a:ln w="9525">
                <a:solidFill>
                  <a:srgbClr val="FFFF00"/>
                </a:solidFill>
                <a:prstDash val="solid"/>
              </a:ln>
              <a:solidFill>
                <a:srgbClr val="006600"/>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endParaRPr>
          </a:p>
        </p:txBody>
      </p:sp>
      <p:sp>
        <p:nvSpPr>
          <p:cNvPr id="3" name="TextBox 2">
            <a:hlinkClick r:id="rId5"/>
            <a:extLst>
              <a:ext uri="{FF2B5EF4-FFF2-40B4-BE49-F238E27FC236}">
                <a16:creationId xmlns:a16="http://schemas.microsoft.com/office/drawing/2014/main" id="{799D231A-AE60-550B-941B-7CB2F76F5707}"/>
              </a:ext>
            </a:extLst>
          </p:cNvPr>
          <p:cNvSpPr txBox="1"/>
          <p:nvPr/>
        </p:nvSpPr>
        <p:spPr>
          <a:xfrm>
            <a:off x="1295548" y="5558319"/>
            <a:ext cx="2031593" cy="369332"/>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solidFill>
                    <a:srgbClr val="008000"/>
                  </a:solid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4" name="Picture 3">
            <a:extLst>
              <a:ext uri="{FF2B5EF4-FFF2-40B4-BE49-F238E27FC236}">
                <a16:creationId xmlns:a16="http://schemas.microsoft.com/office/drawing/2014/main" id="{757F091F-D07E-4848-D298-A6FF0D632B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334" y="5495217"/>
            <a:ext cx="463413" cy="46341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6C1A27-A4FE-58C2-B5DB-6F9977C5DD84}"/>
              </a:ext>
            </a:extLst>
          </p:cNvPr>
          <p:cNvSpPr/>
          <p:nvPr/>
        </p:nvSpPr>
        <p:spPr>
          <a:xfrm>
            <a:off x="3419872" y="1117961"/>
            <a:ext cx="3848983"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صنعت موتورهای جستجو</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
        <p:nvSpPr>
          <p:cNvPr id="9" name="TextBox 8">
            <a:extLst>
              <a:ext uri="{FF2B5EF4-FFF2-40B4-BE49-F238E27FC236}">
                <a16:creationId xmlns:a16="http://schemas.microsoft.com/office/drawing/2014/main" id="{01BA0E69-F58D-F17C-1E84-069558DD8439}"/>
              </a:ext>
            </a:extLst>
          </p:cNvPr>
          <p:cNvSpPr txBox="1"/>
          <p:nvPr/>
        </p:nvSpPr>
        <p:spPr>
          <a:xfrm>
            <a:off x="2699792" y="1851095"/>
            <a:ext cx="6269956" cy="4493538"/>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گوگل علاوه بر سرویس موتور جستجو سرویسهای دیگری نیز ارائه نموده که برخی از آنها عبارتند از :</a:t>
            </a:r>
          </a:p>
          <a:p>
            <a:pPr marL="342900" marR="0" lvl="0" indent="-342900" algn="justLow" defTabSz="914400" rtl="1" eaLnBrk="0" fontAlgn="base" latinLnBrk="0" hangingPunct="0">
              <a:lnSpc>
                <a:spcPct val="100000"/>
              </a:lnSpc>
              <a:spcBef>
                <a:spcPct val="0"/>
              </a:spcBef>
              <a:spcAft>
                <a:spcPct val="0"/>
              </a:spcAft>
              <a:buClrTx/>
              <a:buSzTx/>
              <a:buFontTx/>
              <a:buChar char="-"/>
              <a:tabLst/>
              <a:defRPr/>
            </a:pPr>
            <a:r>
              <a:rPr kumimoji="0" lang="fa-IR" sz="2200"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گوگل مپ</a:t>
            </a:r>
            <a:r>
              <a:rPr kumimoji="0" lang="en-US" sz="2200"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 </a:t>
            </a:r>
            <a:r>
              <a:rPr kumimoji="0" lang="fa-IR" sz="22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a:t>
            </a:r>
            <a:r>
              <a:rPr kumimoji="0" lang="en-US" sz="18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google maps</a:t>
            </a:r>
            <a:r>
              <a:rPr kumimoji="0" lang="fa-IR" sz="22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  </a:t>
            </a: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نقشه آنلاین و رایگانی است که امکانات زیاد و متنوعی دارد و با استفاده از آن کاربران مختلف مکان‌های مورد نظر خود را پیدا می‌کنند.</a:t>
            </a:r>
          </a:p>
          <a:p>
            <a:pPr marL="342900" marR="0" lvl="0" indent="-342900" algn="justLow" defTabSz="914400" rtl="1" eaLnBrk="0" fontAlgn="base" latinLnBrk="0" hangingPunct="0">
              <a:lnSpc>
                <a:spcPct val="100000"/>
              </a:lnSpc>
              <a:spcBef>
                <a:spcPct val="0"/>
              </a:spcBef>
              <a:spcAft>
                <a:spcPct val="0"/>
              </a:spcAft>
              <a:buClrTx/>
              <a:buSzTx/>
              <a:buFontTx/>
              <a:buChar char="-"/>
              <a:tabLst/>
              <a:defRPr/>
            </a:pPr>
            <a:r>
              <a:rPr lang="fa-IR" sz="2200" dirty="0"/>
              <a:t>گوگل درایو </a:t>
            </a:r>
            <a:r>
              <a:rPr lang="fa-IR" sz="1600" dirty="0"/>
              <a:t>(</a:t>
            </a:r>
            <a:r>
              <a:rPr lang="en-US" sz="1800" dirty="0"/>
              <a:t>Google Drive</a:t>
            </a:r>
            <a:r>
              <a:rPr lang="fa-IR" sz="1600" dirty="0"/>
              <a:t>)</a:t>
            </a:r>
            <a:r>
              <a:rPr lang="en-US" sz="2200" dirty="0">
                <a:solidFill>
                  <a:srgbClr val="006600"/>
                </a:solidFill>
              </a:rPr>
              <a:t>، </a:t>
            </a:r>
            <a:r>
              <a:rPr lang="fa-IR" sz="2200" dirty="0">
                <a:solidFill>
                  <a:srgbClr val="006600"/>
                </a:solidFill>
              </a:rPr>
              <a:t>از سرویس‌های محبوب جهت اشتراک گذاری، ویرایش اطلاعات، آپلود کردن فایل‌های صوتی، تصویری، ویدئویی و …</a:t>
            </a:r>
          </a:p>
          <a:p>
            <a:pPr marL="342900" indent="-342900">
              <a:buFontTx/>
              <a:buChar char="-"/>
              <a:defRPr/>
            </a:pPr>
            <a:r>
              <a:rPr lang="fa-IR" sz="2200" dirty="0"/>
              <a:t>جیمیل </a:t>
            </a:r>
            <a:r>
              <a:rPr lang="fa-IR" sz="1600" b="1" dirty="0"/>
              <a:t>(</a:t>
            </a:r>
            <a:r>
              <a:rPr lang="en-US" sz="1800" dirty="0"/>
              <a:t>Google Mail</a:t>
            </a:r>
            <a:r>
              <a:rPr lang="fa-IR" sz="1600" b="1" dirty="0"/>
              <a:t>) </a:t>
            </a:r>
            <a:r>
              <a:rPr lang="fa-IR" sz="2200" dirty="0">
                <a:solidFill>
                  <a:srgbClr val="006600"/>
                </a:solidFill>
              </a:rPr>
              <a:t>همان سرویس ایمیلی است که توسط گوگل با آدرس</a:t>
            </a:r>
            <a:r>
              <a:rPr lang="en-US" sz="1600" dirty="0" err="1">
                <a:solidFill>
                  <a:srgbClr val="006600"/>
                </a:solidFill>
              </a:rPr>
              <a:t>GMail</a:t>
            </a:r>
            <a:r>
              <a:rPr lang="en-US" sz="1600" dirty="0">
                <a:solidFill>
                  <a:srgbClr val="006600"/>
                </a:solidFill>
              </a:rPr>
              <a:t> </a:t>
            </a:r>
            <a:r>
              <a:rPr lang="fa-IR" sz="2200" dirty="0">
                <a:solidFill>
                  <a:srgbClr val="006600"/>
                </a:solidFill>
              </a:rPr>
              <a:t> ارائه داده شده است.</a:t>
            </a:r>
          </a:p>
          <a:p>
            <a:pPr marL="342900" indent="-342900">
              <a:buFontTx/>
              <a:buChar char="-"/>
              <a:defRPr/>
            </a:pPr>
            <a:r>
              <a:rPr lang="fa-IR" sz="2200" dirty="0"/>
              <a:t>گوگل ترنسلیت (</a:t>
            </a:r>
            <a:r>
              <a:rPr lang="en-US" sz="1800" dirty="0"/>
              <a:t>Google Translate</a:t>
            </a:r>
            <a:r>
              <a:rPr lang="fa-IR" sz="2200" dirty="0"/>
              <a:t>)</a:t>
            </a:r>
            <a:r>
              <a:rPr lang="fa-IR" sz="2200" dirty="0">
                <a:solidFill>
                  <a:srgbClr val="006600"/>
                </a:solidFill>
              </a:rPr>
              <a:t> برای ترجمه صفحات و سایت ها</a:t>
            </a:r>
          </a:p>
          <a:p>
            <a:pPr marL="342900" indent="-342900">
              <a:buFontTx/>
              <a:buChar char="-"/>
              <a:defRPr/>
            </a:pPr>
            <a:r>
              <a:rPr lang="fa-IR" sz="2200" dirty="0"/>
              <a:t>و...</a:t>
            </a:r>
          </a:p>
        </p:txBody>
      </p:sp>
      <p:pic>
        <p:nvPicPr>
          <p:cNvPr id="5" name="Picture 4">
            <a:extLst>
              <a:ext uri="{FF2B5EF4-FFF2-40B4-BE49-F238E27FC236}">
                <a16:creationId xmlns:a16="http://schemas.microsoft.com/office/drawing/2014/main" id="{E5E04673-AA09-FC19-C1A1-CDEB3C98FA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982" y="4941168"/>
            <a:ext cx="2437456" cy="1095737"/>
          </a:xfrm>
          <a:prstGeom prst="rect">
            <a:avLst/>
          </a:prstGeom>
        </p:spPr>
      </p:pic>
      <p:pic>
        <p:nvPicPr>
          <p:cNvPr id="7" name="Picture 6">
            <a:extLst>
              <a:ext uri="{FF2B5EF4-FFF2-40B4-BE49-F238E27FC236}">
                <a16:creationId xmlns:a16="http://schemas.microsoft.com/office/drawing/2014/main" id="{0DCC4EA0-475D-3A44-8A1B-20740CFA8C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6" y="3099743"/>
            <a:ext cx="2156025" cy="130439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B8AE27B-743B-9E50-7915-133A09D91E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3739" y="1117961"/>
            <a:ext cx="2124755" cy="1565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95458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6C1A27-A4FE-58C2-B5DB-6F9977C5DD84}"/>
              </a:ext>
            </a:extLst>
          </p:cNvPr>
          <p:cNvSpPr/>
          <p:nvPr/>
        </p:nvSpPr>
        <p:spPr>
          <a:xfrm>
            <a:off x="1318493" y="1052736"/>
            <a:ext cx="6507013"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خبرگزاریها، شبکه های خبری  و پایگاههای خبری</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
        <p:nvSpPr>
          <p:cNvPr id="9" name="TextBox 8">
            <a:extLst>
              <a:ext uri="{FF2B5EF4-FFF2-40B4-BE49-F238E27FC236}">
                <a16:creationId xmlns:a16="http://schemas.microsoft.com/office/drawing/2014/main" id="{01BA0E69-F58D-F17C-1E84-069558DD8439}"/>
              </a:ext>
            </a:extLst>
          </p:cNvPr>
          <p:cNvSpPr txBox="1"/>
          <p:nvPr/>
        </p:nvSpPr>
        <p:spPr>
          <a:xfrm>
            <a:off x="2843808" y="1728008"/>
            <a:ext cx="6155012" cy="4401205"/>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srgbClr val="FF0000"/>
                </a:solidFill>
                <a:effectLst/>
                <a:uLnTx/>
                <a:uFillTx/>
                <a:cs typeface="B Titr" panose="00000700000000000000" pitchFamily="2" charset="-78"/>
              </a:rPr>
              <a:t>خبرگزاریها: </a:t>
            </a:r>
            <a:r>
              <a:rPr kumimoji="0" lang="fa-IR" sz="20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وظیفه اصلی خبرگزاریها جمع آوری اخبار و اطلاعات در سریع ترین وقت ممکن، پردازش و انتشار و انعکاس آن به مطبوعات و رسانه های گروهی رادیو و تلویزیون می باشد. سپس مطبوعات، رادیو و تلویزیون، این اخبار را پخش می کنند و به نقاط گوناگون می رسانند. </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برخی از مهمترین خبرگزاریها در جهان عبارتند از: رویترز در انگلستان، فرانس پرس در فرانسه، آسوشیتد پرس و یونایتد پرس در آمریکا و ایتار-تاس در روسیه</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srgbClr val="FF0000"/>
                </a:solidFill>
                <a:effectLst/>
                <a:uLnTx/>
                <a:uFillTx/>
                <a:cs typeface="B Titr" panose="00000700000000000000" pitchFamily="2" charset="-78"/>
              </a:rPr>
              <a:t>شبکه های خبری: </a:t>
            </a:r>
            <a:r>
              <a:rPr lang="fa-IR" sz="2000" dirty="0">
                <a:solidFill>
                  <a:srgbClr val="006600"/>
                </a:solidFill>
              </a:rPr>
              <a:t>شبکه‌های خبری تلویزیونی یا رادیویی هستند که اخبار را به صورت تصویری یا صوتی منتشر می‌کنند. این شبکه‌ها معمولاً برنامه‌های خبری را به صورت زنده پخش می‌کنند و از خبرنگاران و مجریان خبری استفاده می‌کنند برخی از شبکه های خبری مهم هم عبارتند از: سی ان ان آمریکا، بی بی سی انگلستان، فرانس 24 فرانسه، فاکس نیوز آمریکا، یورونیوز زیر نظر اتحادیه اروپا، دویچه وله آلمان، الجزیره قطر، العربیه امارات و ....</a:t>
            </a:r>
          </a:p>
        </p:txBody>
      </p:sp>
      <p:pic>
        <p:nvPicPr>
          <p:cNvPr id="5" name="Picture 4">
            <a:extLst>
              <a:ext uri="{FF2B5EF4-FFF2-40B4-BE49-F238E27FC236}">
                <a16:creationId xmlns:a16="http://schemas.microsoft.com/office/drawing/2014/main" id="{8857A026-DE2D-70A6-2BC3-ED424F7A0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78" y="1632543"/>
            <a:ext cx="2042439" cy="142970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DF070C1-F00C-5E80-760B-9B75B43410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78" y="3215182"/>
            <a:ext cx="2008106" cy="1124539"/>
          </a:xfrm>
          <a:prstGeom prst="rect">
            <a:avLst/>
          </a:prstGeom>
        </p:spPr>
      </p:pic>
      <p:pic>
        <p:nvPicPr>
          <p:cNvPr id="15" name="Picture 14">
            <a:extLst>
              <a:ext uri="{FF2B5EF4-FFF2-40B4-BE49-F238E27FC236}">
                <a16:creationId xmlns:a16="http://schemas.microsoft.com/office/drawing/2014/main" id="{49C86134-6BCD-7B3E-8556-8CEA75C118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819" y="4492653"/>
            <a:ext cx="2041924" cy="1429707"/>
          </a:xfrm>
          <a:prstGeom prst="rect">
            <a:avLst/>
          </a:prstGeom>
        </p:spPr>
      </p:pic>
    </p:spTree>
    <p:extLst>
      <p:ext uri="{BB962C8B-B14F-4D97-AF65-F5344CB8AC3E}">
        <p14:creationId xmlns:p14="http://schemas.microsoft.com/office/powerpoint/2010/main" val="38638632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
        <p:nvSpPr>
          <p:cNvPr id="9" name="TextBox 8">
            <a:extLst>
              <a:ext uri="{FF2B5EF4-FFF2-40B4-BE49-F238E27FC236}">
                <a16:creationId xmlns:a16="http://schemas.microsoft.com/office/drawing/2014/main" id="{01BA0E69-F58D-F17C-1E84-069558DD8439}"/>
              </a:ext>
            </a:extLst>
          </p:cNvPr>
          <p:cNvSpPr txBox="1"/>
          <p:nvPr/>
        </p:nvSpPr>
        <p:spPr>
          <a:xfrm>
            <a:off x="2506835" y="1612735"/>
            <a:ext cx="6466016" cy="4724370"/>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a:defRPr/>
            </a:pPr>
            <a:r>
              <a:rPr kumimoji="0" lang="fa-IR" sz="2000" b="1" i="0" u="none" strike="noStrike" kern="1200" cap="none" spc="0" normalizeH="0" baseline="0" noProof="0" dirty="0">
                <a:ln>
                  <a:noFill/>
                </a:ln>
                <a:solidFill>
                  <a:srgbClr val="FF0000"/>
                </a:solidFill>
                <a:effectLst/>
                <a:uLnTx/>
                <a:uFillTx/>
                <a:cs typeface="B Titr" panose="00000700000000000000" pitchFamily="2" charset="-78"/>
              </a:rPr>
              <a:t>پایگاه های خبری: </a:t>
            </a:r>
            <a:r>
              <a:rPr lang="fa-IR" sz="2000" dirty="0">
                <a:solidFill>
                  <a:srgbClr val="006600"/>
                </a:solidFill>
              </a:rPr>
              <a:t>پایگاه‌های خبری </a:t>
            </a:r>
            <a:r>
              <a:rPr lang="fa-IR" sz="2000" dirty="0">
                <a:solidFill>
                  <a:srgbClr val="0070C0"/>
                </a:solidFill>
              </a:rPr>
              <a:t>وب‌سایت‌هایی</a:t>
            </a:r>
            <a:r>
              <a:rPr lang="fa-IR" sz="2000" dirty="0">
                <a:solidFill>
                  <a:srgbClr val="006600"/>
                </a:solidFill>
              </a:rPr>
              <a:t> هستند که اخبار را منتشر می‌کنند. این پایگاه‌ها معمولاً به صورت آنلاین فعالیت می‌کنند و می‌توانند اخبار را به صورت متنی، تصویری و ویدیویی منتشر کنند.</a:t>
            </a:r>
          </a:p>
          <a:p>
            <a:pPr>
              <a:defRPr/>
            </a:pPr>
            <a:endParaRPr lang="fa-IR" sz="1100" dirty="0">
              <a:solidFill>
                <a:srgbClr val="006600"/>
              </a:solidFill>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در اکثر کشورها،رسانه‌های جمعی مانند </a:t>
            </a:r>
            <a:r>
              <a:rPr kumimoji="0" lang="fa-IR" sz="20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تلویزیون، رادیو و مطبوعات</a:t>
            </a:r>
            <a:r>
              <a:rPr kumimoji="0" lang="fa-IR" sz="20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مجاز به دریافت مستقیم خبر از </a:t>
            </a:r>
            <a:r>
              <a:rPr kumimoji="0" lang="fa-IR" sz="20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خبرگزاری‌های بین المللی </a:t>
            </a:r>
            <a:r>
              <a:rPr kumimoji="0" lang="fa-IR" sz="20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نیستند و باید اخباررا از طریق </a:t>
            </a:r>
            <a:r>
              <a:rPr kumimoji="0" lang="fa-IR" sz="20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خبرگزاری‌های ملی-داخلی </a:t>
            </a:r>
            <a:r>
              <a:rPr kumimoji="0" lang="fa-IR" sz="20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دریافت نمایند.</a:t>
            </a:r>
          </a:p>
          <a:p>
            <a:pPr marL="0" marR="0" lvl="0" indent="0" algn="justLow" defTabSz="914400" rtl="1" eaLnBrk="0" fontAlgn="base" latinLnBrk="0" hangingPunct="0">
              <a:lnSpc>
                <a:spcPct val="100000"/>
              </a:lnSpc>
              <a:spcBef>
                <a:spcPct val="0"/>
              </a:spcBef>
              <a:spcAft>
                <a:spcPct val="0"/>
              </a:spcAft>
              <a:buClrTx/>
              <a:buSzTx/>
              <a:buFontTx/>
              <a:buNone/>
              <a:tabLst/>
              <a:defRPr/>
            </a:pPr>
            <a:endParaRPr lang="fa-IR" sz="1000" dirty="0">
              <a:solidFill>
                <a:srgbClr val="006600"/>
              </a:solidFill>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sz="2000" dirty="0">
                <a:solidFill>
                  <a:srgbClr val="006600"/>
                </a:solidFill>
              </a:rPr>
              <a:t>برخی از </a:t>
            </a:r>
            <a:r>
              <a:rPr lang="fa-IR" sz="2000" dirty="0">
                <a:solidFill>
                  <a:srgbClr val="0070C0"/>
                </a:solidFill>
              </a:rPr>
              <a:t>خبرگزاری‌ها، شبکه های خبری  و پایگاههای خبری در ایران </a:t>
            </a:r>
            <a:r>
              <a:rPr lang="fa-IR" sz="2000" dirty="0">
                <a:solidFill>
                  <a:srgbClr val="006600"/>
                </a:solidFill>
              </a:rPr>
              <a:t>عبارتند از:</a:t>
            </a:r>
          </a:p>
          <a:p>
            <a:pPr>
              <a:defRPr/>
            </a:pPr>
            <a:r>
              <a:rPr lang="fa-IR" sz="2000" dirty="0">
                <a:solidFill>
                  <a:srgbClr val="006600"/>
                </a:solidFill>
              </a:rPr>
              <a:t>خبرگزاری جمهوری اسلامی (</a:t>
            </a:r>
            <a:r>
              <a:rPr lang="fa-IR" sz="2000" dirty="0"/>
              <a:t>ایرنا</a:t>
            </a:r>
            <a:r>
              <a:rPr lang="fa-IR" sz="2000" dirty="0">
                <a:solidFill>
                  <a:srgbClr val="006600"/>
                </a:solidFill>
              </a:rPr>
              <a:t>)، خبرگزاری صدا و سیما، خبرگزاری دانشجویان ایران (</a:t>
            </a:r>
            <a:r>
              <a:rPr lang="fa-IR" sz="2000" dirty="0"/>
              <a:t>ایسنا</a:t>
            </a:r>
            <a:r>
              <a:rPr lang="fa-IR" sz="2000" dirty="0">
                <a:solidFill>
                  <a:srgbClr val="006600"/>
                </a:solidFill>
              </a:rPr>
              <a:t>)، خبرگزاری فارس، خبرگزاری مهر، سایت خبری تحلیلی تابناک، پایگاه خبری تحلیلی انتخاب، خبرگزاری تخصصی قرآن‌ کریم (</a:t>
            </a:r>
            <a:r>
              <a:rPr lang="fa-IR" sz="2000" dirty="0"/>
              <a:t>ایکنا</a:t>
            </a:r>
            <a:r>
              <a:rPr lang="fa-IR" sz="2000" dirty="0">
                <a:solidFill>
                  <a:srgbClr val="006600"/>
                </a:solidFill>
              </a:rPr>
              <a:t>)، خبرگزاری تسنیم، خبرگزاری دفاع مقدس </a:t>
            </a:r>
            <a:r>
              <a:rPr lang="fa-IR" sz="2000" dirty="0">
                <a:effectLst/>
              </a:rPr>
              <a:t>(دفاع پرس)، </a:t>
            </a:r>
            <a:r>
              <a:rPr lang="fa-IR" sz="2000" dirty="0">
                <a:solidFill>
                  <a:srgbClr val="006600"/>
                </a:solidFill>
              </a:rPr>
              <a:t>شبکه العالم، شبکه پرس تی وی، شبکه سحر، شبکه جام جم 1 ، 2 و 3 ، شبکه آی فیلم ، شبکه کوثر و ...</a:t>
            </a:r>
          </a:p>
        </p:txBody>
      </p:sp>
      <p:sp>
        <p:nvSpPr>
          <p:cNvPr id="7" name="Rectangle 6">
            <a:extLst>
              <a:ext uri="{FF2B5EF4-FFF2-40B4-BE49-F238E27FC236}">
                <a16:creationId xmlns:a16="http://schemas.microsoft.com/office/drawing/2014/main" id="{2BD5A8C2-7CD1-F82E-A88B-E45BA9344E89}"/>
              </a:ext>
            </a:extLst>
          </p:cNvPr>
          <p:cNvSpPr/>
          <p:nvPr/>
        </p:nvSpPr>
        <p:spPr>
          <a:xfrm>
            <a:off x="1318493" y="1052736"/>
            <a:ext cx="6507013"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خبرگزاریها، شبکه های خبری  و پایگاههای خبری</a:t>
            </a:r>
          </a:p>
        </p:txBody>
      </p:sp>
      <p:pic>
        <p:nvPicPr>
          <p:cNvPr id="15" name="Picture 14">
            <a:extLst>
              <a:ext uri="{FF2B5EF4-FFF2-40B4-BE49-F238E27FC236}">
                <a16:creationId xmlns:a16="http://schemas.microsoft.com/office/drawing/2014/main" id="{AFC4C604-34E5-8866-CCF5-874EC9E6E9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78" y="1632543"/>
            <a:ext cx="2042439" cy="1429707"/>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35BAF2E1-F29C-4622-BBB8-E901178CFA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78" y="3215182"/>
            <a:ext cx="2008106" cy="1124539"/>
          </a:xfrm>
          <a:prstGeom prst="rect">
            <a:avLst/>
          </a:prstGeom>
        </p:spPr>
      </p:pic>
      <p:pic>
        <p:nvPicPr>
          <p:cNvPr id="17" name="Picture 16">
            <a:extLst>
              <a:ext uri="{FF2B5EF4-FFF2-40B4-BE49-F238E27FC236}">
                <a16:creationId xmlns:a16="http://schemas.microsoft.com/office/drawing/2014/main" id="{3A436B8E-24BB-77F8-F84C-FB3192086E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819" y="4492653"/>
            <a:ext cx="2041924" cy="1429707"/>
          </a:xfrm>
          <a:prstGeom prst="rect">
            <a:avLst/>
          </a:prstGeom>
        </p:spPr>
      </p:pic>
    </p:spTree>
    <p:extLst>
      <p:ext uri="{BB962C8B-B14F-4D97-AF65-F5344CB8AC3E}">
        <p14:creationId xmlns:p14="http://schemas.microsoft.com/office/powerpoint/2010/main" val="9556041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6C1A27-A4FE-58C2-B5DB-6F9977C5DD84}"/>
              </a:ext>
            </a:extLst>
          </p:cNvPr>
          <p:cNvSpPr/>
          <p:nvPr/>
        </p:nvSpPr>
        <p:spPr>
          <a:xfrm>
            <a:off x="3275856" y="976351"/>
            <a:ext cx="3848983"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صنعت سینما و تلویزیون</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
        <p:nvSpPr>
          <p:cNvPr id="9" name="TextBox 8">
            <a:extLst>
              <a:ext uri="{FF2B5EF4-FFF2-40B4-BE49-F238E27FC236}">
                <a16:creationId xmlns:a16="http://schemas.microsoft.com/office/drawing/2014/main" id="{01BA0E69-F58D-F17C-1E84-069558DD8439}"/>
              </a:ext>
            </a:extLst>
          </p:cNvPr>
          <p:cNvSpPr txBox="1"/>
          <p:nvPr/>
        </p:nvSpPr>
        <p:spPr>
          <a:xfrm>
            <a:off x="2715878" y="1665275"/>
            <a:ext cx="6269956" cy="4832092"/>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صنعت سینما و تلویزیون یکی دیگر از صنایع پر درآمد و پرسود در جهان است. با گسترش بیش از پیش تکنولوژی و رشد روزافزون این صنعت، فرصت های بیشتری برای کسب درآمد از فیلم و سریال بوجود آمده است.</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یکی از این راهها، </a:t>
            </a:r>
            <a:r>
              <a:rPr kumimoji="0" lang="fa-IR" sz="22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همکاری با شرکت های تجاری برای تبلیغ غیر مستقیم محصولاتشان در متن فیلم و سریال</a:t>
            </a: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است.</a:t>
            </a: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sz="2200" dirty="0">
                <a:solidFill>
                  <a:srgbClr val="006600"/>
                </a:solidFill>
              </a:rPr>
              <a:t>آن چه که جای نگرانی دارد </a:t>
            </a:r>
            <a:r>
              <a:rPr lang="fa-IR" sz="2200" dirty="0">
                <a:solidFill>
                  <a:srgbClr val="0070C0"/>
                </a:solidFill>
              </a:rPr>
              <a:t>تغییر سبک زندگی و الگوی مصرف مخاطبان</a:t>
            </a:r>
            <a:r>
              <a:rPr lang="fa-IR" sz="2200" dirty="0">
                <a:solidFill>
                  <a:srgbClr val="006600"/>
                </a:solidFill>
              </a:rPr>
              <a:t> این صنعت می باشد.</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بسیا</a:t>
            </a:r>
            <a:r>
              <a:rPr lang="fa-IR" sz="2200" dirty="0">
                <a:solidFill>
                  <a:srgbClr val="006600"/>
                </a:solidFill>
              </a:rPr>
              <a:t>ری از معضلات و آسیبهای اجتماعی به </a:t>
            </a:r>
            <a:r>
              <a:rPr lang="fa-IR" sz="2200" dirty="0">
                <a:solidFill>
                  <a:srgbClr val="0070C0"/>
                </a:solidFill>
              </a:rPr>
              <a:t>نقش الگوسازی </a:t>
            </a:r>
            <a:r>
              <a:rPr lang="fa-IR" sz="2200" dirty="0">
                <a:solidFill>
                  <a:srgbClr val="006600"/>
                </a:solidFill>
              </a:rPr>
              <a:t>این صنعت در جوامع بشری بر می گردد. بسیاری از مردم </a:t>
            </a:r>
            <a:r>
              <a:rPr lang="fa-IR" sz="2200" dirty="0"/>
              <a:t>نحوه لباس پوشیدن یا خرید خودرو شخصی و دکور منزل و محل کار خود </a:t>
            </a:r>
            <a:r>
              <a:rPr lang="fa-IR" sz="2200" dirty="0">
                <a:solidFill>
                  <a:srgbClr val="006600"/>
                </a:solidFill>
              </a:rPr>
              <a:t>را به طور آگاهانه یا غیرآگاهانه از فیلمها و سریالها الگو می گیرند.</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بالا رفتن سن ازدواج و کاهش فرزندآوری</a:t>
            </a:r>
            <a:r>
              <a:rPr lang="fa-IR" sz="2200" dirty="0">
                <a:solidFill>
                  <a:srgbClr val="0070C0"/>
                </a:solidFill>
              </a:rPr>
              <a:t>، تجملگرایی و مصرف بی رویه </a:t>
            </a:r>
            <a:r>
              <a:rPr lang="fa-IR" sz="2200" dirty="0">
                <a:solidFill>
                  <a:srgbClr val="006600"/>
                </a:solidFill>
              </a:rPr>
              <a:t>از جمله آثار بد این الگوگیری می باشد.</a:t>
            </a:r>
            <a:endPar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endParaRPr>
          </a:p>
        </p:txBody>
      </p:sp>
      <p:pic>
        <p:nvPicPr>
          <p:cNvPr id="13" name="Picture 12">
            <a:extLst>
              <a:ext uri="{FF2B5EF4-FFF2-40B4-BE49-F238E27FC236}">
                <a16:creationId xmlns:a16="http://schemas.microsoft.com/office/drawing/2014/main" id="{2ACBD815-A7FE-432D-62D5-A1108B3C1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41" y="780232"/>
            <a:ext cx="2159766" cy="123623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0C9AB9A9-EADC-4354-677D-775A71F77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541" y="2192770"/>
            <a:ext cx="2159766" cy="123623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B24C15B2-B9D5-6EE0-8C22-C51259AFFB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541" y="3605308"/>
            <a:ext cx="2162816" cy="1437226"/>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B6787646-686A-1F57-B61F-88DB78FFFE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541" y="5141326"/>
            <a:ext cx="2159766" cy="1114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5295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4" name="Picture 7" descr="home_office_inter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52513"/>
            <a:ext cx="1506538" cy="2273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8" descr="inter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113" y="2852738"/>
            <a:ext cx="1271587" cy="1130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770" y="5126038"/>
            <a:ext cx="1783930" cy="1235537"/>
          </a:xfrm>
          <a:prstGeom prst="rect">
            <a:avLst/>
          </a:prstGeom>
        </p:spPr>
      </p:pic>
      <p:pic>
        <p:nvPicPr>
          <p:cNvPr id="5126" name="Picture 9" descr="internet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3789363"/>
            <a:ext cx="1512887" cy="15128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4573EB0-CC21-8D7B-7363-2323545E52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1476" y="1630871"/>
            <a:ext cx="5634885" cy="208616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3E265B30-755B-453F-21FC-574B54EE4CD7}"/>
              </a:ext>
            </a:extLst>
          </p:cNvPr>
          <p:cNvSpPr txBox="1"/>
          <p:nvPr/>
        </p:nvSpPr>
        <p:spPr>
          <a:xfrm>
            <a:off x="6876256" y="4159504"/>
            <a:ext cx="1783930" cy="400110"/>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000" b="0" i="0" u="none" strike="noStrike" kern="1200" cap="none" spc="0" normalizeH="0" baseline="0" noProof="0" dirty="0">
                <a:ln>
                  <a:noFill/>
                </a:ln>
                <a:solidFill>
                  <a:srgbClr val="CC0000"/>
                </a:solidFill>
                <a:effectLst/>
                <a:uLnTx/>
                <a:uFillTx/>
                <a:latin typeface="Verdana" panose="020B0604030504040204" pitchFamily="34" charset="0"/>
                <a:ea typeface="+mn-ea"/>
                <a:cs typeface="B Titr" panose="00000700000000000000" pitchFamily="2" charset="-78"/>
              </a:rPr>
              <a:t>محمد جواد نوری</a:t>
            </a: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mn-ea"/>
              <a:cs typeface="B Homa" panose="00000400000000000000" pitchFamily="2" charset="-78"/>
            </a:endParaRPr>
          </a:p>
        </p:txBody>
      </p:sp>
      <p:sp>
        <p:nvSpPr>
          <p:cNvPr id="17" name="TextBox 16">
            <a:extLst>
              <a:ext uri="{FF2B5EF4-FFF2-40B4-BE49-F238E27FC236}">
                <a16:creationId xmlns:a16="http://schemas.microsoft.com/office/drawing/2014/main" id="{FF1144CF-D258-BFFE-8CED-DF3D68F3433D}"/>
              </a:ext>
            </a:extLst>
          </p:cNvPr>
          <p:cNvSpPr txBox="1"/>
          <p:nvPr/>
        </p:nvSpPr>
        <p:spPr>
          <a:xfrm>
            <a:off x="3342590" y="4159504"/>
            <a:ext cx="1656184"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srgbClr val="6952F2"/>
                </a:solidFill>
                <a:effectLst/>
                <a:uLnTx/>
                <a:uFillTx/>
                <a:latin typeface="Verdana" panose="020B0604030504040204" pitchFamily="34" charset="0"/>
                <a:ea typeface="+mn-ea"/>
                <a:cs typeface="B Titr" panose="00000700000000000000" pitchFamily="2" charset="-78"/>
              </a:rPr>
              <a:t>09904231229</a:t>
            </a:r>
            <a:endParaRPr kumimoji="0" lang="en-US" sz="2000" b="1" i="0" u="none" strike="noStrike" kern="1200" cap="none" spc="0" normalizeH="0" baseline="0" noProof="0" dirty="0">
              <a:ln>
                <a:noFill/>
              </a:ln>
              <a:solidFill>
                <a:srgbClr val="6952F2"/>
              </a:solidFill>
              <a:effectLst/>
              <a:uLnTx/>
              <a:uFillTx/>
              <a:latin typeface="Verdana" panose="020B0604030504040204" pitchFamily="34" charset="0"/>
              <a:ea typeface="+mn-ea"/>
              <a:cs typeface="B Homa" panose="00000400000000000000" pitchFamily="2" charset="-78"/>
            </a:endParaRPr>
          </a:p>
        </p:txBody>
      </p:sp>
      <p:pic>
        <p:nvPicPr>
          <p:cNvPr id="18" name="Picture 17">
            <a:extLst>
              <a:ext uri="{FF2B5EF4-FFF2-40B4-BE49-F238E27FC236}">
                <a16:creationId xmlns:a16="http://schemas.microsoft.com/office/drawing/2014/main" id="{771D0233-F5B0-44DA-A0EB-909E692D4E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5699" y="5573957"/>
            <a:ext cx="438154" cy="438154"/>
          </a:xfrm>
          <a:prstGeom prst="rect">
            <a:avLst/>
          </a:prstGeom>
        </p:spPr>
      </p:pic>
      <p:pic>
        <p:nvPicPr>
          <p:cNvPr id="20" name="Picture 19">
            <a:extLst>
              <a:ext uri="{FF2B5EF4-FFF2-40B4-BE49-F238E27FC236}">
                <a16:creationId xmlns:a16="http://schemas.microsoft.com/office/drawing/2014/main" id="{CC90F493-7F8B-F408-2E53-CB8A90541B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82836" y="5572855"/>
            <a:ext cx="417973" cy="417973"/>
          </a:xfrm>
          <a:prstGeom prst="rect">
            <a:avLst/>
          </a:prstGeom>
        </p:spPr>
      </p:pic>
      <p:pic>
        <p:nvPicPr>
          <p:cNvPr id="22" name="Picture 21">
            <a:extLst>
              <a:ext uri="{FF2B5EF4-FFF2-40B4-BE49-F238E27FC236}">
                <a16:creationId xmlns:a16="http://schemas.microsoft.com/office/drawing/2014/main" id="{786FBC0F-F705-1B08-7D7F-E63C2C82E7D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1282" y="5520453"/>
            <a:ext cx="522775" cy="522775"/>
          </a:xfrm>
          <a:prstGeom prst="rect">
            <a:avLst/>
          </a:prstGeom>
        </p:spPr>
      </p:pic>
      <p:sp>
        <p:nvSpPr>
          <p:cNvPr id="3" name="TextBox 2">
            <a:hlinkClick r:id="rId12"/>
            <a:extLst>
              <a:ext uri="{FF2B5EF4-FFF2-40B4-BE49-F238E27FC236}">
                <a16:creationId xmlns:a16="http://schemas.microsoft.com/office/drawing/2014/main" id="{8F98BEC2-EC4F-68E4-CA21-B9856B5A2E04}"/>
              </a:ext>
            </a:extLst>
          </p:cNvPr>
          <p:cNvSpPr txBox="1"/>
          <p:nvPr/>
        </p:nvSpPr>
        <p:spPr>
          <a:xfrm>
            <a:off x="3302465" y="4819635"/>
            <a:ext cx="2031593" cy="400110"/>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C0000"/>
                </a:solidFill>
                <a:effectLst/>
                <a:uLnTx/>
                <a:uFillTx/>
                <a:latin typeface="Times New Roman" panose="02020603050405020304" pitchFamily="18" charset="0"/>
                <a:ea typeface="+mn-ea"/>
                <a:cs typeface="Times New Roman" panose="02020603050405020304" pitchFamily="18" charset="0"/>
              </a:rPr>
              <a:t>http://Mjnoori.ir</a:t>
            </a:r>
            <a:endParaRPr kumimoji="0" 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991DDBBE-5BC2-8571-3A8A-77D0DA15F6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60117" y="4827019"/>
            <a:ext cx="463413" cy="463413"/>
          </a:xfrm>
          <a:prstGeom prst="rect">
            <a:avLst/>
          </a:prstGeom>
        </p:spPr>
      </p:pic>
      <p:pic>
        <p:nvPicPr>
          <p:cNvPr id="9" name="Picture 8">
            <a:extLst>
              <a:ext uri="{FF2B5EF4-FFF2-40B4-BE49-F238E27FC236}">
                <a16:creationId xmlns:a16="http://schemas.microsoft.com/office/drawing/2014/main" id="{8AD8C0BF-38E1-90AD-F27B-CE842A8683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43779" y="4884537"/>
            <a:ext cx="397050" cy="300725"/>
          </a:xfrm>
          <a:prstGeom prst="rect">
            <a:avLst/>
          </a:prstGeom>
        </p:spPr>
      </p:pic>
      <p:sp>
        <p:nvSpPr>
          <p:cNvPr id="10" name="TextBox 9">
            <a:hlinkClick r:id="rId12"/>
            <a:extLst>
              <a:ext uri="{FF2B5EF4-FFF2-40B4-BE49-F238E27FC236}">
                <a16:creationId xmlns:a16="http://schemas.microsoft.com/office/drawing/2014/main" id="{937545F3-57EE-E5A3-4EBC-612FD9C30691}"/>
              </a:ext>
            </a:extLst>
          </p:cNvPr>
          <p:cNvSpPr txBox="1"/>
          <p:nvPr/>
        </p:nvSpPr>
        <p:spPr>
          <a:xfrm>
            <a:off x="5849239" y="4819635"/>
            <a:ext cx="3000063" cy="400110"/>
          </a:xfrm>
          <a:prstGeom prst="rect">
            <a:avLst/>
          </a:prstGeom>
          <a:noFill/>
        </p:spPr>
        <p:txBody>
          <a:bodyPr wrap="square">
            <a:spAutoFit/>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mnoori8888@gmail.com</a:t>
            </a:r>
          </a:p>
        </p:txBody>
      </p:sp>
      <p:pic>
        <p:nvPicPr>
          <p:cNvPr id="5" name="Picture 4">
            <a:extLst>
              <a:ext uri="{FF2B5EF4-FFF2-40B4-BE49-F238E27FC236}">
                <a16:creationId xmlns:a16="http://schemas.microsoft.com/office/drawing/2014/main" id="{861491A2-F31B-0DDD-5219-9E4642FD2A5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60117" y="4101723"/>
            <a:ext cx="459866" cy="459866"/>
          </a:xfrm>
          <a:prstGeom prst="rect">
            <a:avLst/>
          </a:prstGeom>
        </p:spPr>
      </p:pic>
      <p:sp>
        <p:nvSpPr>
          <p:cNvPr id="6" name="TextBox 5">
            <a:hlinkClick r:id="rId12"/>
            <a:extLst>
              <a:ext uri="{FF2B5EF4-FFF2-40B4-BE49-F238E27FC236}">
                <a16:creationId xmlns:a16="http://schemas.microsoft.com/office/drawing/2014/main" id="{EC98DCAB-AFBA-63B8-68F4-CB38E7782FDF}"/>
              </a:ext>
            </a:extLst>
          </p:cNvPr>
          <p:cNvSpPr txBox="1"/>
          <p:nvPr/>
        </p:nvSpPr>
        <p:spPr>
          <a:xfrm>
            <a:off x="4390193" y="5572855"/>
            <a:ext cx="1634171" cy="400110"/>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@Mjnoori_ir</a:t>
            </a:r>
          </a:p>
        </p:txBody>
      </p:sp>
      <p:sp>
        <p:nvSpPr>
          <p:cNvPr id="4" name="TextBox 3">
            <a:extLst>
              <a:ext uri="{FF2B5EF4-FFF2-40B4-BE49-F238E27FC236}">
                <a16:creationId xmlns:a16="http://schemas.microsoft.com/office/drawing/2014/main" id="{538F7BC9-6F7F-9CCB-56C3-5991DE623D81}"/>
              </a:ext>
            </a:extLst>
          </p:cNvPr>
          <p:cNvSpPr txBox="1"/>
          <p:nvPr/>
        </p:nvSpPr>
        <p:spPr>
          <a:xfrm>
            <a:off x="6876256" y="5558457"/>
            <a:ext cx="1783930" cy="400110"/>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000" b="0" i="0" u="none" strike="noStrike" kern="1200" cap="none" spc="0" normalizeH="0" baseline="0" noProof="0" dirty="0">
                <a:ln>
                  <a:noFill/>
                </a:ln>
                <a:solidFill>
                  <a:srgbClr val="CC0000"/>
                </a:solidFill>
                <a:effectLst/>
                <a:uLnTx/>
                <a:uFillTx/>
                <a:latin typeface="Verdana" panose="020B0604030504040204" pitchFamily="34" charset="0"/>
                <a:ea typeface="+mn-ea"/>
                <a:cs typeface="B Titr" panose="00000700000000000000" pitchFamily="2" charset="-78"/>
              </a:rPr>
              <a:t>کانال مجاهد بصیر</a:t>
            </a:r>
            <a:endParaRPr kumimoji="0" lang="en-US" sz="2000" b="0" i="0" u="none" strike="noStrike" kern="1200" cap="none" spc="0" normalizeH="0" baseline="0" noProof="0" dirty="0">
              <a:ln>
                <a:noFill/>
              </a:ln>
              <a:solidFill>
                <a:srgbClr val="FFFFFF"/>
              </a:solidFill>
              <a:effectLst/>
              <a:uLnTx/>
              <a:uFillTx/>
              <a:latin typeface="Verdana" panose="020B0604030504040204" pitchFamily="34" charset="0"/>
              <a:ea typeface="+mn-ea"/>
              <a:cs typeface="B Homa" panose="00000400000000000000" pitchFamily="2" charset="-78"/>
            </a:endParaRPr>
          </a:p>
        </p:txBody>
      </p:sp>
    </p:spTree>
    <p:extLst>
      <p:ext uri="{BB962C8B-B14F-4D97-AF65-F5344CB8AC3E}">
        <p14:creationId xmlns:p14="http://schemas.microsoft.com/office/powerpoint/2010/main" val="72141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66D73D78-0D33-123A-DE04-8E68E469959B}"/>
              </a:ext>
            </a:extLst>
          </p:cNvPr>
          <p:cNvSpPr txBox="1"/>
          <p:nvPr/>
        </p:nvSpPr>
        <p:spPr>
          <a:xfrm>
            <a:off x="2580438" y="1611420"/>
            <a:ext cx="6344601" cy="4855175"/>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رسانه ها در بعد سیاسی </a:t>
            </a:r>
            <a:r>
              <a:rPr kumimoji="0" lang="fa-IR" sz="2400" b="1" i="0" u="none" strike="noStrike" kern="1200" cap="none" spc="0" normalizeH="0" baseline="0" noProof="0" dirty="0">
                <a:ln>
                  <a:noFill/>
                </a:ln>
                <a:solidFill>
                  <a:srgbClr val="FF0000"/>
                </a:solidFill>
                <a:effectLst/>
                <a:uLnTx/>
                <a:uFillTx/>
                <a:latin typeface="Verdana" panose="020B0604030504040204" pitchFamily="34" charset="0"/>
                <a:ea typeface="+mn-ea"/>
                <a:cs typeface="B Nazanin" panose="00000400000000000000" pitchFamily="2" charset="-78"/>
              </a:rPr>
              <a:t>قدرت ساز </a:t>
            </a:r>
            <a:r>
              <a:rPr lang="fa-IR" dirty="0">
                <a:solidFill>
                  <a:srgbClr val="006600"/>
                </a:solidFill>
              </a:rPr>
              <a:t>هستند آنها می توانند نظر عمومی را تغییر دهند و حتی به تغییرات در حکومت‌ها کمک کنند.</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امروزه به واسطه حضور رسانه ها، </a:t>
            </a:r>
            <a:r>
              <a:rPr kumimoji="0" lang="fa-IR" sz="24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مرزهای </a:t>
            </a:r>
            <a:r>
              <a:rPr lang="fa-IR" dirty="0">
                <a:solidFill>
                  <a:srgbClr val="0070C0"/>
                </a:solidFill>
              </a:rPr>
              <a:t>حاکمیتی کشورها دیگر وابسته به مرزهای جغرافیایی نیست بلکه</a:t>
            </a:r>
            <a:r>
              <a:rPr lang="ar-SA" dirty="0">
                <a:solidFill>
                  <a:srgbClr val="0070C0"/>
                </a:solidFill>
              </a:rPr>
              <a:t> مرزهای حاکمیتی </a:t>
            </a:r>
            <a:r>
              <a:rPr lang="fa-IR" dirty="0">
                <a:solidFill>
                  <a:srgbClr val="0070C0"/>
                </a:solidFill>
              </a:rPr>
              <a:t>کشورها </a:t>
            </a:r>
            <a:r>
              <a:rPr lang="ar-SA" dirty="0">
                <a:solidFill>
                  <a:srgbClr val="0070C0"/>
                </a:solidFill>
              </a:rPr>
              <a:t>آن</a:t>
            </a:r>
            <a:r>
              <a:rPr lang="fa-IR" dirty="0">
                <a:solidFill>
                  <a:srgbClr val="0070C0"/>
                </a:solidFill>
              </a:rPr>
              <a:t> </a:t>
            </a:r>
            <a:r>
              <a:rPr lang="ar-SA" dirty="0">
                <a:solidFill>
                  <a:srgbClr val="0070C0"/>
                </a:solidFill>
              </a:rPr>
              <a:t>جایی است که</a:t>
            </a:r>
            <a:r>
              <a:rPr lang="fa-IR" dirty="0">
                <a:solidFill>
                  <a:srgbClr val="0070C0"/>
                </a:solidFill>
              </a:rPr>
              <a:t> کشورها</a:t>
            </a:r>
            <a:r>
              <a:rPr lang="ar-SA" dirty="0">
                <a:solidFill>
                  <a:srgbClr val="0070C0"/>
                </a:solidFill>
              </a:rPr>
              <a:t> نفوذ رسانه ای دار</a:t>
            </a:r>
            <a:r>
              <a:rPr lang="fa-IR" dirty="0">
                <a:solidFill>
                  <a:srgbClr val="0070C0"/>
                </a:solidFill>
              </a:rPr>
              <a:t>ند. </a:t>
            </a:r>
          </a:p>
          <a:p>
            <a:pPr marL="0" marR="0" lvl="0" indent="0" algn="justLow" defTabSz="914400" rtl="1" eaLnBrk="0" fontAlgn="base" latinLnBrk="0" hangingPunct="0">
              <a:lnSpc>
                <a:spcPct val="100000"/>
              </a:lnSpc>
              <a:spcBef>
                <a:spcPct val="0"/>
              </a:spcBef>
              <a:spcAft>
                <a:spcPct val="0"/>
              </a:spcAft>
              <a:buClrTx/>
              <a:buSzTx/>
              <a:buFontTx/>
              <a:buNone/>
              <a:tabLst/>
              <a:defRPr/>
            </a:pPr>
            <a:endParaRPr lang="fa-IR" sz="1050" dirty="0">
              <a:solidFill>
                <a:srgbClr val="006600"/>
              </a:solidFill>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در بعد اقتصادی نیز رسانه ها </a:t>
            </a:r>
            <a:r>
              <a:rPr kumimoji="0" lang="fa-IR" sz="2400" b="1" i="0" u="none" strike="noStrike" kern="1200" cap="none" spc="0" normalizeH="0" baseline="0" noProof="0" dirty="0">
                <a:ln>
                  <a:noFill/>
                </a:ln>
                <a:solidFill>
                  <a:srgbClr val="FF0000"/>
                </a:solidFill>
                <a:effectLst/>
                <a:uLnTx/>
                <a:uFillTx/>
                <a:latin typeface="Verdana" panose="020B0604030504040204" pitchFamily="34" charset="0"/>
                <a:ea typeface="+mn-ea"/>
                <a:cs typeface="B Nazanin" panose="00000400000000000000" pitchFamily="2" charset="-78"/>
              </a:rPr>
              <a:t>پولساز</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هستند به این معنی که از طریق تبلیغات، فروش محصولات و همچنین انتشار محتواهای پربازدید، درآمدزایی می‌کنند. </a:t>
            </a:r>
          </a:p>
          <a:p>
            <a:pPr marL="0" marR="0" lvl="0" indent="0" algn="justLow" defTabSz="914400" rtl="1" eaLnBrk="0" fontAlgn="base" latinLnBrk="0" hangingPunct="0">
              <a:lnSpc>
                <a:spcPct val="100000"/>
              </a:lnSpc>
              <a:spcBef>
                <a:spcPct val="0"/>
              </a:spcBef>
              <a:spcAft>
                <a:spcPct val="0"/>
              </a:spcAft>
              <a:buClrTx/>
              <a:buSzTx/>
              <a:buFontTx/>
              <a:buNone/>
              <a:tabLst/>
              <a:defRPr/>
            </a:pPr>
            <a:endParaRPr kumimoji="0" lang="fa-IR" sz="9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و در بعد فرهنگی </a:t>
            </a:r>
            <a:r>
              <a:rPr kumimoji="0" lang="fa-IR" sz="2400" b="1" i="0" u="none" strike="noStrike" kern="1200" cap="none" spc="0" normalizeH="0" baseline="0" noProof="0" dirty="0">
                <a:ln>
                  <a:noFill/>
                </a:ln>
                <a:solidFill>
                  <a:srgbClr val="FF0000"/>
                </a:solidFill>
                <a:effectLst/>
                <a:uLnTx/>
                <a:uFillTx/>
                <a:latin typeface="Verdana" panose="020B0604030504040204" pitchFamily="34" charset="0"/>
                <a:ea typeface="+mn-ea"/>
                <a:cs typeface="B Nazanin" panose="00000400000000000000" pitchFamily="2" charset="-78"/>
              </a:rPr>
              <a:t>فرهنگساز</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می باشند. رسانه‌ها توانایی دارند فرهنگ جامعه را شکل دهند. آن‌ها می‌توانند ارزش‌ها، باورها، نگرش‌ها و رفتارها را تحت تأثیر قرار دهند. </a:t>
            </a:r>
          </a:p>
        </p:txBody>
      </p:sp>
      <p:sp>
        <p:nvSpPr>
          <p:cNvPr id="8" name="Rectangle 7">
            <a:extLst>
              <a:ext uri="{FF2B5EF4-FFF2-40B4-BE49-F238E27FC236}">
                <a16:creationId xmlns:a16="http://schemas.microsoft.com/office/drawing/2014/main" id="{3B6C1A27-A4FE-58C2-B5DB-6F9977C5DD84}"/>
              </a:ext>
            </a:extLst>
          </p:cNvPr>
          <p:cNvSpPr/>
          <p:nvPr/>
        </p:nvSpPr>
        <p:spPr>
          <a:xfrm>
            <a:off x="4356898" y="905257"/>
            <a:ext cx="1621440"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مقدمه</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pic>
        <p:nvPicPr>
          <p:cNvPr id="4" name="Picture 7" descr="home_office_internet">
            <a:extLst>
              <a:ext uri="{FF2B5EF4-FFF2-40B4-BE49-F238E27FC236}">
                <a16:creationId xmlns:a16="http://schemas.microsoft.com/office/drawing/2014/main" id="{C941BD1D-3005-9D61-D213-3A7F211B1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052513"/>
            <a:ext cx="1506538" cy="2273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internet">
            <a:extLst>
              <a:ext uri="{FF2B5EF4-FFF2-40B4-BE49-F238E27FC236}">
                <a16:creationId xmlns:a16="http://schemas.microsoft.com/office/drawing/2014/main" id="{A228EC4A-15B6-D71D-F3CC-76E3D5A13F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113" y="2852738"/>
            <a:ext cx="1271587" cy="1130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64AB52-9CCE-1CE1-05AA-9F4CE24C17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770" y="5126038"/>
            <a:ext cx="1783930" cy="1235537"/>
          </a:xfrm>
          <a:prstGeom prst="rect">
            <a:avLst/>
          </a:prstGeom>
        </p:spPr>
      </p:pic>
      <p:pic>
        <p:nvPicPr>
          <p:cNvPr id="9" name="Picture 8" descr="internet5">
            <a:extLst>
              <a:ext uri="{FF2B5EF4-FFF2-40B4-BE49-F238E27FC236}">
                <a16:creationId xmlns:a16="http://schemas.microsoft.com/office/drawing/2014/main" id="{B5E3E5F4-E181-5114-0DC1-689CE17C8A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789363"/>
            <a:ext cx="1512887" cy="15128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9E83CD4-89CA-3A2C-9D47-C929C775EBCA}"/>
              </a:ext>
            </a:extLst>
          </p:cNvPr>
          <p:cNvSpPr/>
          <p:nvPr/>
        </p:nvSpPr>
        <p:spPr>
          <a:xfrm>
            <a:off x="6012160" y="260648"/>
            <a:ext cx="2912879"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Tree>
    <p:extLst>
      <p:ext uri="{BB962C8B-B14F-4D97-AF65-F5344CB8AC3E}">
        <p14:creationId xmlns:p14="http://schemas.microsoft.com/office/powerpoint/2010/main" val="26793829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66D73D78-0D33-123A-DE04-8E68E469959B}"/>
              </a:ext>
            </a:extLst>
          </p:cNvPr>
          <p:cNvSpPr txBox="1"/>
          <p:nvPr/>
        </p:nvSpPr>
        <p:spPr>
          <a:xfrm>
            <a:off x="2642931" y="1897390"/>
            <a:ext cx="6193383" cy="4401205"/>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جریان شناسی رسانه </a:t>
            </a:r>
            <a:r>
              <a:rPr kumimoji="0" lang="fa-IR" sz="28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یعنی بدانیم </a:t>
            </a:r>
            <a:r>
              <a:rPr kumimoji="0" lang="fa-IR" sz="28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جریانات تاثیرگذار بر رسانه ها</a:t>
            </a:r>
            <a:r>
              <a:rPr kumimoji="0" lang="fa-IR" sz="28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کدام جریانات هستند. به عبارت دیگر در جریان شناسی رسانه ما به دنبال این هستیم که ببینیم </a:t>
            </a:r>
            <a:r>
              <a:rPr kumimoji="0" lang="fa-IR" sz="28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چه جریاناتی دنبال این هستند که از ابزار رسانه کسب قدرت، یا کسب درامد و یا فرهنگ سازی کنند و ... </a:t>
            </a: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sz="2800" dirty="0"/>
              <a:t>شناخت عقبه ی فکری یک رسانه </a:t>
            </a:r>
            <a:r>
              <a:rPr lang="fa-IR" sz="2800" dirty="0">
                <a:solidFill>
                  <a:srgbClr val="006600"/>
                </a:solidFill>
              </a:rPr>
              <a:t>به مخاطب کمک می کند تا بتواند پیام های آن رسانه را در ترازوی منطق خود وزن کشی نموده و تسلیم محض رسانه نشود.</a:t>
            </a:r>
            <a:endParaRPr lang="en-US" sz="2800" dirty="0">
              <a:solidFill>
                <a:srgbClr val="006600"/>
              </a:solidFill>
            </a:endParaRP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pic>
        <p:nvPicPr>
          <p:cNvPr id="4" name="Picture 7" descr="home_office_internet">
            <a:extLst>
              <a:ext uri="{FF2B5EF4-FFF2-40B4-BE49-F238E27FC236}">
                <a16:creationId xmlns:a16="http://schemas.microsoft.com/office/drawing/2014/main" id="{C941BD1D-3005-9D61-D213-3A7F211B1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052513"/>
            <a:ext cx="1506538" cy="2273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internet">
            <a:extLst>
              <a:ext uri="{FF2B5EF4-FFF2-40B4-BE49-F238E27FC236}">
                <a16:creationId xmlns:a16="http://schemas.microsoft.com/office/drawing/2014/main" id="{A228EC4A-15B6-D71D-F3CC-76E3D5A13F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113" y="2852738"/>
            <a:ext cx="1271587" cy="11303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64AB52-9CCE-1CE1-05AA-9F4CE24C17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770" y="5126038"/>
            <a:ext cx="1783930" cy="1235537"/>
          </a:xfrm>
          <a:prstGeom prst="rect">
            <a:avLst/>
          </a:prstGeom>
        </p:spPr>
      </p:pic>
      <p:pic>
        <p:nvPicPr>
          <p:cNvPr id="9" name="Picture 8" descr="internet5">
            <a:extLst>
              <a:ext uri="{FF2B5EF4-FFF2-40B4-BE49-F238E27FC236}">
                <a16:creationId xmlns:a16="http://schemas.microsoft.com/office/drawing/2014/main" id="{B5E3E5F4-E181-5114-0DC1-689CE17C8A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789363"/>
            <a:ext cx="1512887" cy="15128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9E83CD4-89CA-3A2C-9D47-C929C775EBCA}"/>
              </a:ext>
            </a:extLst>
          </p:cNvPr>
          <p:cNvSpPr/>
          <p:nvPr/>
        </p:nvSpPr>
        <p:spPr>
          <a:xfrm>
            <a:off x="6012160" y="260648"/>
            <a:ext cx="2912879"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
        <p:nvSpPr>
          <p:cNvPr id="5" name="Rectangle 4">
            <a:extLst>
              <a:ext uri="{FF2B5EF4-FFF2-40B4-BE49-F238E27FC236}">
                <a16:creationId xmlns:a16="http://schemas.microsoft.com/office/drawing/2014/main" id="{122E83A2-E940-B541-E4B0-7781B7826566}"/>
              </a:ext>
            </a:extLst>
          </p:cNvPr>
          <p:cNvSpPr/>
          <p:nvPr/>
        </p:nvSpPr>
        <p:spPr>
          <a:xfrm>
            <a:off x="2877714" y="1196752"/>
            <a:ext cx="4598698"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a-IR" sz="3200" b="1" dirty="0">
                <a:ln w="9525">
                  <a:solidFill>
                    <a:srgbClr val="FFFF00"/>
                  </a:solidFill>
                  <a:prstDash val="solid"/>
                </a:ln>
                <a:solidFill>
                  <a:srgbClr val="FF3399"/>
                </a:solidFill>
                <a:effectLst>
                  <a:outerShdw blurRad="12700" dist="38100" dir="2700000" algn="tl" rotWithShape="0">
                    <a:srgbClr val="0066CC">
                      <a:lumMod val="50000"/>
                    </a:srgbClr>
                  </a:outerShdw>
                </a:effectLst>
                <a:latin typeface="IranNastaliq" panose="02020505000000020003" pitchFamily="18" charset="0"/>
                <a:cs typeface="B Titr" panose="00000700000000000000" pitchFamily="2" charset="-78"/>
              </a:rPr>
              <a:t>مفهوم جریان شناسی رسانه</a:t>
            </a:r>
            <a:endPar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endParaRPr>
          </a:p>
        </p:txBody>
      </p:sp>
    </p:spTree>
    <p:extLst>
      <p:ext uri="{BB962C8B-B14F-4D97-AF65-F5344CB8AC3E}">
        <p14:creationId xmlns:p14="http://schemas.microsoft.com/office/powerpoint/2010/main" val="36324291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4" name="Diagram 53">
            <a:extLst>
              <a:ext uri="{FF2B5EF4-FFF2-40B4-BE49-F238E27FC236}">
                <a16:creationId xmlns:a16="http://schemas.microsoft.com/office/drawing/2014/main" id="{E171FD9B-359D-ED12-6A6F-7E36C6AF348C}"/>
              </a:ext>
            </a:extLst>
          </p:cNvPr>
          <p:cNvGraphicFramePr/>
          <p:nvPr>
            <p:extLst>
              <p:ext uri="{D42A27DB-BD31-4B8C-83A1-F6EECF244321}">
                <p14:modId xmlns:p14="http://schemas.microsoft.com/office/powerpoint/2010/main" val="1577279571"/>
              </p:ext>
            </p:extLst>
          </p:nvPr>
        </p:nvGraphicFramePr>
        <p:xfrm>
          <a:off x="665566" y="980728"/>
          <a:ext cx="7812868"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hlinkClick r:id="rId9"/>
            <a:extLst>
              <a:ext uri="{FF2B5EF4-FFF2-40B4-BE49-F238E27FC236}">
                <a16:creationId xmlns:a16="http://schemas.microsoft.com/office/drawing/2014/main" id="{26FB6E03-3E5C-CCCF-A88F-C7AB2845D3F9}"/>
              </a:ext>
            </a:extLst>
          </p:cNvPr>
          <p:cNvSpPr txBox="1"/>
          <p:nvPr/>
        </p:nvSpPr>
        <p:spPr>
          <a:xfrm>
            <a:off x="548845" y="6519446"/>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ECAC5D25-AAEC-DD70-2DF2-81D05B75275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3" y="6506187"/>
            <a:ext cx="369332" cy="33855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DB002090-0627-AA5F-92B1-713888BC67E9}"/>
              </a:ext>
            </a:extLst>
          </p:cNvPr>
          <p:cNvSpPr/>
          <p:nvPr/>
        </p:nvSpPr>
        <p:spPr>
          <a:xfrm>
            <a:off x="6228184" y="260648"/>
            <a:ext cx="2768863"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Tree>
    <p:extLst>
      <p:ext uri="{BB962C8B-B14F-4D97-AF65-F5344CB8AC3E}">
        <p14:creationId xmlns:p14="http://schemas.microsoft.com/office/powerpoint/2010/main" val="4247154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graphicEl>
                                              <a:dgm id="{4E0464CF-F5E6-4820-B6CC-6C2C3452AAE8}"/>
                                            </p:graphicEl>
                                          </p:spTgt>
                                        </p:tgtEl>
                                        <p:attrNameLst>
                                          <p:attrName>style.visibility</p:attrName>
                                        </p:attrNameLst>
                                      </p:cBhvr>
                                      <p:to>
                                        <p:strVal val="visible"/>
                                      </p:to>
                                    </p:set>
                                    <p:animEffect transition="in" filter="fade">
                                      <p:cBhvr>
                                        <p:cTn id="7" dur="500"/>
                                        <p:tgtEl>
                                          <p:spTgt spid="54">
                                            <p:graphicEl>
                                              <a:dgm id="{4E0464CF-F5E6-4820-B6CC-6C2C3452AA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graphicEl>
                                              <a:dgm id="{BFC6D9B9-C202-45F1-98BD-A84B5B54EC05}"/>
                                            </p:graphicEl>
                                          </p:spTgt>
                                        </p:tgtEl>
                                        <p:attrNameLst>
                                          <p:attrName>style.visibility</p:attrName>
                                        </p:attrNameLst>
                                      </p:cBhvr>
                                      <p:to>
                                        <p:strVal val="visible"/>
                                      </p:to>
                                    </p:set>
                                    <p:animEffect transition="in" filter="fade">
                                      <p:cBhvr>
                                        <p:cTn id="12" dur="500"/>
                                        <p:tgtEl>
                                          <p:spTgt spid="54">
                                            <p:graphicEl>
                                              <a:dgm id="{BFC6D9B9-C202-45F1-98BD-A84B5B54EC0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graphicEl>
                                              <a:dgm id="{E87ABFA2-7417-4ABC-8995-75172936DE44}"/>
                                            </p:graphicEl>
                                          </p:spTgt>
                                        </p:tgtEl>
                                        <p:attrNameLst>
                                          <p:attrName>style.visibility</p:attrName>
                                        </p:attrNameLst>
                                      </p:cBhvr>
                                      <p:to>
                                        <p:strVal val="visible"/>
                                      </p:to>
                                    </p:set>
                                    <p:animEffect transition="in" filter="fade">
                                      <p:cBhvr>
                                        <p:cTn id="15" dur="500"/>
                                        <p:tgtEl>
                                          <p:spTgt spid="54">
                                            <p:graphicEl>
                                              <a:dgm id="{E87ABFA2-7417-4ABC-8995-75172936DE4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
                                            <p:graphicEl>
                                              <a:dgm id="{47C2AA74-449B-4631-ABE3-AAAF164376D1}"/>
                                            </p:graphicEl>
                                          </p:spTgt>
                                        </p:tgtEl>
                                        <p:attrNameLst>
                                          <p:attrName>style.visibility</p:attrName>
                                        </p:attrNameLst>
                                      </p:cBhvr>
                                      <p:to>
                                        <p:strVal val="visible"/>
                                      </p:to>
                                    </p:set>
                                    <p:animEffect transition="in" filter="fade">
                                      <p:cBhvr>
                                        <p:cTn id="20" dur="500"/>
                                        <p:tgtEl>
                                          <p:spTgt spid="54">
                                            <p:graphicEl>
                                              <a:dgm id="{47C2AA74-449B-4631-ABE3-AAAF164376D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
                                            <p:graphicEl>
                                              <a:dgm id="{8F893DE9-3B8E-4540-B9BB-B5524E19CDCC}"/>
                                            </p:graphicEl>
                                          </p:spTgt>
                                        </p:tgtEl>
                                        <p:attrNameLst>
                                          <p:attrName>style.visibility</p:attrName>
                                        </p:attrNameLst>
                                      </p:cBhvr>
                                      <p:to>
                                        <p:strVal val="visible"/>
                                      </p:to>
                                    </p:set>
                                    <p:animEffect transition="in" filter="fade">
                                      <p:cBhvr>
                                        <p:cTn id="23" dur="500"/>
                                        <p:tgtEl>
                                          <p:spTgt spid="54">
                                            <p:graphicEl>
                                              <a:dgm id="{8F893DE9-3B8E-4540-B9BB-B5524E19CDC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4">
                                            <p:graphicEl>
                                              <a:dgm id="{F167C0D7-039C-4DD9-9E83-525D5F743443}"/>
                                            </p:graphicEl>
                                          </p:spTgt>
                                        </p:tgtEl>
                                        <p:attrNameLst>
                                          <p:attrName>style.visibility</p:attrName>
                                        </p:attrNameLst>
                                      </p:cBhvr>
                                      <p:to>
                                        <p:strVal val="visible"/>
                                      </p:to>
                                    </p:set>
                                    <p:animEffect transition="in" filter="fade">
                                      <p:cBhvr>
                                        <p:cTn id="28" dur="500"/>
                                        <p:tgtEl>
                                          <p:spTgt spid="54">
                                            <p:graphicEl>
                                              <a:dgm id="{F167C0D7-039C-4DD9-9E83-525D5F74344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4">
                                            <p:graphicEl>
                                              <a:dgm id="{8E8A9555-8C69-4A9A-88CC-8229C87ECBBF}"/>
                                            </p:graphicEl>
                                          </p:spTgt>
                                        </p:tgtEl>
                                        <p:attrNameLst>
                                          <p:attrName>style.visibility</p:attrName>
                                        </p:attrNameLst>
                                      </p:cBhvr>
                                      <p:to>
                                        <p:strVal val="visible"/>
                                      </p:to>
                                    </p:set>
                                    <p:animEffect transition="in" filter="fade">
                                      <p:cBhvr>
                                        <p:cTn id="31" dur="500"/>
                                        <p:tgtEl>
                                          <p:spTgt spid="54">
                                            <p:graphicEl>
                                              <a:dgm id="{8E8A9555-8C69-4A9A-88CC-8229C87ECBB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4">
                                            <p:graphicEl>
                                              <a:dgm id="{89EBB8C7-91B9-4A77-95B3-755DC2C68B45}"/>
                                            </p:graphicEl>
                                          </p:spTgt>
                                        </p:tgtEl>
                                        <p:attrNameLst>
                                          <p:attrName>style.visibility</p:attrName>
                                        </p:attrNameLst>
                                      </p:cBhvr>
                                      <p:to>
                                        <p:strVal val="visible"/>
                                      </p:to>
                                    </p:set>
                                    <p:animEffect transition="in" filter="fade">
                                      <p:cBhvr>
                                        <p:cTn id="36" dur="500"/>
                                        <p:tgtEl>
                                          <p:spTgt spid="54">
                                            <p:graphicEl>
                                              <a:dgm id="{89EBB8C7-91B9-4A77-95B3-755DC2C68B4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graphicEl>
                                              <a:dgm id="{30BDBDD0-311D-4C7C-94E3-4C4739F0F0E5}"/>
                                            </p:graphicEl>
                                          </p:spTgt>
                                        </p:tgtEl>
                                        <p:attrNameLst>
                                          <p:attrName>style.visibility</p:attrName>
                                        </p:attrNameLst>
                                      </p:cBhvr>
                                      <p:to>
                                        <p:strVal val="visible"/>
                                      </p:to>
                                    </p:set>
                                    <p:animEffect transition="in" filter="fade">
                                      <p:cBhvr>
                                        <p:cTn id="39" dur="500"/>
                                        <p:tgtEl>
                                          <p:spTgt spid="54">
                                            <p:graphicEl>
                                              <a:dgm id="{30BDBDD0-311D-4C7C-94E3-4C4739F0F0E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graphicEl>
                                              <a:dgm id="{3BFD9F09-A8CD-4C32-BD5F-DC7A523053DC}"/>
                                            </p:graphicEl>
                                          </p:spTgt>
                                        </p:tgtEl>
                                        <p:attrNameLst>
                                          <p:attrName>style.visibility</p:attrName>
                                        </p:attrNameLst>
                                      </p:cBhvr>
                                      <p:to>
                                        <p:strVal val="visible"/>
                                      </p:to>
                                    </p:set>
                                    <p:animEffect transition="in" filter="fade">
                                      <p:cBhvr>
                                        <p:cTn id="44" dur="500"/>
                                        <p:tgtEl>
                                          <p:spTgt spid="54">
                                            <p:graphicEl>
                                              <a:dgm id="{3BFD9F09-A8CD-4C32-BD5F-DC7A523053D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graphicEl>
                                              <a:dgm id="{28FFDA93-2DF0-45BE-A15F-A9C0275432FF}"/>
                                            </p:graphicEl>
                                          </p:spTgt>
                                        </p:tgtEl>
                                        <p:attrNameLst>
                                          <p:attrName>style.visibility</p:attrName>
                                        </p:attrNameLst>
                                      </p:cBhvr>
                                      <p:to>
                                        <p:strVal val="visible"/>
                                      </p:to>
                                    </p:set>
                                    <p:animEffect transition="in" filter="fade">
                                      <p:cBhvr>
                                        <p:cTn id="47" dur="500"/>
                                        <p:tgtEl>
                                          <p:spTgt spid="54">
                                            <p:graphicEl>
                                              <a:dgm id="{28FFDA93-2DF0-45BE-A15F-A9C0275432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graphicEl>
                                              <a:dgm id="{9699A81D-C34D-4B5C-9957-AA6CED8A4E91}"/>
                                            </p:graphicEl>
                                          </p:spTgt>
                                        </p:tgtEl>
                                        <p:attrNameLst>
                                          <p:attrName>style.visibility</p:attrName>
                                        </p:attrNameLst>
                                      </p:cBhvr>
                                      <p:to>
                                        <p:strVal val="visible"/>
                                      </p:to>
                                    </p:set>
                                    <p:animEffect transition="in" filter="fade">
                                      <p:cBhvr>
                                        <p:cTn id="52" dur="500"/>
                                        <p:tgtEl>
                                          <p:spTgt spid="54">
                                            <p:graphicEl>
                                              <a:dgm id="{9699A81D-C34D-4B5C-9957-AA6CED8A4E91}"/>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graphicEl>
                                              <a:dgm id="{95E26760-F3E5-48BB-B920-70273676FCB1}"/>
                                            </p:graphicEl>
                                          </p:spTgt>
                                        </p:tgtEl>
                                        <p:attrNameLst>
                                          <p:attrName>style.visibility</p:attrName>
                                        </p:attrNameLst>
                                      </p:cBhvr>
                                      <p:to>
                                        <p:strVal val="visible"/>
                                      </p:to>
                                    </p:set>
                                    <p:animEffect transition="in" filter="fade">
                                      <p:cBhvr>
                                        <p:cTn id="55" dur="500"/>
                                        <p:tgtEl>
                                          <p:spTgt spid="54">
                                            <p:graphicEl>
                                              <a:dgm id="{95E26760-F3E5-48BB-B920-70273676FC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66D73D78-0D33-123A-DE04-8E68E469959B}"/>
              </a:ext>
            </a:extLst>
          </p:cNvPr>
          <p:cNvSpPr txBox="1"/>
          <p:nvPr/>
        </p:nvSpPr>
        <p:spPr>
          <a:xfrm>
            <a:off x="2585798" y="1851095"/>
            <a:ext cx="6383950" cy="4154984"/>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در حال حاضر صنعت بازی </a:t>
            </a:r>
            <a:r>
              <a:rPr kumimoji="0" lang="fa-IR"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یکی از پردرآمدترین صنایع جهان </a:t>
            </a:r>
            <a:r>
              <a:rPr kumimoji="0" lang="fa-IR"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بوده است.</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در گذشته بازی‌ها تنها به دو صورت بازی‌های کنسولی و رایانه‌ای یافت می‌شدند. اما امروزه گوشی‌ های موبایل به یکی از مهم‌ترین ابزار‌ها در صنعت بازی سازی تبدیل شده‌اند.</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در کشور ما طبق </a:t>
            </a:r>
            <a:r>
              <a:rPr kumimoji="0" lang="fa-IR"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آمار رسمی بنیاد بازی‌های رایانه‌ای </a:t>
            </a:r>
            <a:r>
              <a:rPr kumimoji="0" lang="fa-IR"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بیش از </a:t>
            </a:r>
            <a:r>
              <a:rPr kumimoji="0" lang="fa-IR" b="1" i="0" u="none" strike="noStrike" kern="1200" cap="none" spc="0" normalizeH="0" baseline="0" noProof="0" dirty="0">
                <a:ln>
                  <a:noFill/>
                </a:ln>
                <a:solidFill>
                  <a:srgbClr val="008000"/>
                </a:solidFill>
                <a:effectLst/>
                <a:uLnTx/>
                <a:uFillTx/>
                <a:latin typeface="Verdana" panose="020B0604030504040204" pitchFamily="34" charset="0"/>
                <a:ea typeface="+mn-ea"/>
                <a:cs typeface="B Nazanin" panose="00000400000000000000" pitchFamily="2" charset="-78"/>
              </a:rPr>
              <a:t>۳۴ میلیون گیمر</a:t>
            </a:r>
            <a:r>
              <a:rPr kumimoji="0" lang="fa-IR"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 در کشور وجود دارد و گردش مالی صنعت بازی‌ها </a:t>
            </a:r>
            <a:r>
              <a:rPr kumimoji="0" lang="fa-IR" b="1" i="0" u="none" strike="noStrike" kern="1200" cap="none" spc="0" normalizeH="0" baseline="0" noProof="0" dirty="0">
                <a:ln>
                  <a:noFill/>
                </a:ln>
                <a:solidFill>
                  <a:srgbClr val="008000"/>
                </a:solidFill>
                <a:effectLst/>
                <a:uLnTx/>
                <a:uFillTx/>
                <a:latin typeface="Verdana" panose="020B0604030504040204" pitchFamily="34" charset="0"/>
                <a:ea typeface="+mn-ea"/>
                <a:cs typeface="B Nazanin" panose="00000400000000000000" pitchFamily="2" charset="-78"/>
              </a:rPr>
              <a:t>بیش از ۱۹هزار میلیارد تومان در طول یک سال گذشته </a:t>
            </a:r>
            <a:r>
              <a:rPr kumimoji="0" lang="fa-IR"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بوده است.</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دامنه صنایع سرگرمی دیجیتال شامل </a:t>
            </a:r>
            <a:r>
              <a:rPr kumimoji="0" lang="fa-IR"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بازی‌های ویدیویی، پویانمایی، محصولات مبتنی بر واقعیت مجازی و افزوده </a:t>
            </a:r>
            <a:r>
              <a:rPr kumimoji="0" lang="fa-IR"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است؛</a:t>
            </a:r>
            <a:endParaRPr kumimoji="0" lang="en-US"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endParaRPr>
          </a:p>
        </p:txBody>
      </p:sp>
      <p:sp>
        <p:nvSpPr>
          <p:cNvPr id="8" name="Rectangle 7">
            <a:extLst>
              <a:ext uri="{FF2B5EF4-FFF2-40B4-BE49-F238E27FC236}">
                <a16:creationId xmlns:a16="http://schemas.microsoft.com/office/drawing/2014/main" id="{3B6C1A27-A4FE-58C2-B5DB-6F9977C5DD84}"/>
              </a:ext>
            </a:extLst>
          </p:cNvPr>
          <p:cNvSpPr/>
          <p:nvPr/>
        </p:nvSpPr>
        <p:spPr>
          <a:xfrm>
            <a:off x="3779912" y="1090243"/>
            <a:ext cx="2912879"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صنعت بازی</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pic>
        <p:nvPicPr>
          <p:cNvPr id="13" name="Picture 12">
            <a:extLst>
              <a:ext uri="{FF2B5EF4-FFF2-40B4-BE49-F238E27FC236}">
                <a16:creationId xmlns:a16="http://schemas.microsoft.com/office/drawing/2014/main" id="{C2E40741-B8F2-E773-6E98-C968A712FD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475" y="2420888"/>
            <a:ext cx="2086255" cy="13327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7B2E4B9-C2EE-B72F-6EE7-38DF603AEA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29" y="4079781"/>
            <a:ext cx="2085523" cy="2085523"/>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EFF7D91B-9B3B-B09F-E107-B901E4691B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252" y="1163037"/>
            <a:ext cx="2098478" cy="1164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91926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66D73D78-0D33-123A-DE04-8E68E469959B}"/>
              </a:ext>
            </a:extLst>
          </p:cNvPr>
          <p:cNvSpPr txBox="1"/>
          <p:nvPr/>
        </p:nvSpPr>
        <p:spPr>
          <a:xfrm>
            <a:off x="2585798" y="1774211"/>
            <a:ext cx="6383950" cy="4524315"/>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این صنعت صرفا جهت </a:t>
            </a:r>
            <a:r>
              <a:rPr kumimoji="0" lang="fa-IR" sz="24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کسب درامد </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نیست بلکه در </a:t>
            </a:r>
            <a:r>
              <a:rPr kumimoji="0" lang="fa-IR" sz="24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فرهنگسازی</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و </a:t>
            </a:r>
            <a:r>
              <a:rPr kumimoji="0" lang="fa-IR" sz="24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آموزش</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نیز بسیار موثر است. </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متاسفانه بسیاری از </a:t>
            </a:r>
            <a:r>
              <a:rPr kumimoji="0" lang="fa-IR" sz="24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فرقه های انحرافی </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از این بستر برای ترویج افکار و عقاید خود استفاده می کنند. </a:t>
            </a: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dirty="0">
                <a:solidFill>
                  <a:srgbClr val="006600"/>
                </a:solidFill>
              </a:rPr>
              <a:t>برای مثال از </a:t>
            </a:r>
            <a:r>
              <a:rPr lang="fa-IR" dirty="0">
                <a:solidFill>
                  <a:srgbClr val="0070C0"/>
                </a:solidFill>
              </a:rPr>
              <a:t>نمادهای شیطان پرستی </a:t>
            </a:r>
            <a:r>
              <a:rPr lang="fa-IR" dirty="0">
                <a:solidFill>
                  <a:srgbClr val="006600"/>
                </a:solidFill>
              </a:rPr>
              <a:t>در برخی از بازیها استفاده شده است.</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این در حالی است که می توان از ظرفیت بازیها جهت </a:t>
            </a:r>
            <a:r>
              <a:rPr kumimoji="0" lang="fa-IR" sz="24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تربیت و پرورش فکری کودکان و نوجوانان</a:t>
            </a:r>
            <a:r>
              <a:rPr kumimoji="0" lang="fa-IR" sz="24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استفاده نمود.</a:t>
            </a: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dirty="0">
                <a:solidFill>
                  <a:srgbClr val="006600"/>
                </a:solidFill>
              </a:rPr>
              <a:t>همچنین این صنعت می تواند در خدمت صنعت آموزش قرار گیرد. </a:t>
            </a:r>
            <a:r>
              <a:rPr lang="fa-IR" sz="2400" b="1" dirty="0">
                <a:cs typeface="B Nazanin" panose="00000400000000000000" pitchFamily="2" charset="-78"/>
              </a:rPr>
              <a:t>رویکرد آموزشی ما باید به رویکرد </a:t>
            </a:r>
            <a:r>
              <a:rPr kumimoji="0" lang="fa-IR" sz="2400" b="1" i="0" u="none" strike="noStrike" kern="1200" cap="none" spc="0" normalizeH="0" baseline="0" noProof="0" dirty="0">
                <a:ln>
                  <a:noFill/>
                </a:ln>
                <a:solidFill>
                  <a:srgbClr val="6952F2"/>
                </a:solidFill>
                <a:effectLst/>
                <a:uLnTx/>
                <a:uFillTx/>
                <a:cs typeface="B Nazanin" panose="00000400000000000000" pitchFamily="2" charset="-78"/>
              </a:rPr>
              <a:t>"یادگیرنده محور" </a:t>
            </a:r>
            <a:r>
              <a:rPr lang="fa-IR" sz="2400" b="1" dirty="0">
                <a:cs typeface="B Nazanin" panose="00000400000000000000" pitchFamily="2" charset="-78"/>
              </a:rPr>
              <a:t>تغییر یابد</a:t>
            </a:r>
            <a:r>
              <a:rPr lang="fa-IR" sz="2400" b="1" dirty="0">
                <a:solidFill>
                  <a:srgbClr val="C00000"/>
                </a:solidFill>
                <a:cs typeface="B Nazanin" panose="00000400000000000000" pitchFamily="2" charset="-78"/>
              </a:rPr>
              <a:t>.</a:t>
            </a:r>
            <a:r>
              <a:rPr lang="fa-IR" sz="2400" b="1" dirty="0">
                <a:solidFill>
                  <a:srgbClr val="006600"/>
                </a:solidFill>
                <a:cs typeface="B Nazanin" panose="00000400000000000000" pitchFamily="2" charset="-78"/>
              </a:rPr>
              <a:t> یکی از راهکارهای مهم برای این منظور </a:t>
            </a:r>
            <a:r>
              <a:rPr lang="fa-IR" sz="2400" b="1" dirty="0">
                <a:cs typeface="B Nazanin" panose="00000400000000000000" pitchFamily="2" charset="-78"/>
              </a:rPr>
              <a:t>طراحی بازی های آموزشی </a:t>
            </a:r>
            <a:r>
              <a:rPr lang="fa-IR" sz="2400" b="1" dirty="0">
                <a:solidFill>
                  <a:srgbClr val="006600"/>
                </a:solidFill>
                <a:cs typeface="B Nazanin" panose="00000400000000000000" pitchFamily="2" charset="-78"/>
              </a:rPr>
              <a:t>می باشد.</a:t>
            </a:r>
            <a:endParaRPr kumimoji="0" lang="en-US" sz="24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endParaRPr>
          </a:p>
        </p:txBody>
      </p:sp>
      <p:sp>
        <p:nvSpPr>
          <p:cNvPr id="8" name="Rectangle 7">
            <a:extLst>
              <a:ext uri="{FF2B5EF4-FFF2-40B4-BE49-F238E27FC236}">
                <a16:creationId xmlns:a16="http://schemas.microsoft.com/office/drawing/2014/main" id="{3B6C1A27-A4FE-58C2-B5DB-6F9977C5DD84}"/>
              </a:ext>
            </a:extLst>
          </p:cNvPr>
          <p:cNvSpPr/>
          <p:nvPr/>
        </p:nvSpPr>
        <p:spPr>
          <a:xfrm>
            <a:off x="3779912" y="1021367"/>
            <a:ext cx="2912879"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صنعت بازی</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pic>
        <p:nvPicPr>
          <p:cNvPr id="13" name="Picture 12">
            <a:extLst>
              <a:ext uri="{FF2B5EF4-FFF2-40B4-BE49-F238E27FC236}">
                <a16:creationId xmlns:a16="http://schemas.microsoft.com/office/drawing/2014/main" id="{C2E40741-B8F2-E773-6E98-C968A712FD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475" y="2420888"/>
            <a:ext cx="2086255" cy="13327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7B2E4B9-C2EE-B72F-6EE7-38DF603AEA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29" y="4079781"/>
            <a:ext cx="2085523" cy="2085523"/>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EFF7D91B-9B3B-B09F-E107-B901E4691B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252" y="1163037"/>
            <a:ext cx="2098478" cy="1164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19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870C6AA-41E8-FE7F-9B2A-EEA68ED63B78}"/>
              </a:ext>
            </a:extLst>
          </p:cNvPr>
          <p:cNvSpPr txBox="1"/>
          <p:nvPr/>
        </p:nvSpPr>
        <p:spPr>
          <a:xfrm>
            <a:off x="2732339" y="1866070"/>
            <a:ext cx="6164897" cy="1107996"/>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FF0000"/>
                </a:solidFill>
                <a:effectLst/>
                <a:uLnTx/>
                <a:uFillTx/>
                <a:cs typeface="B Titr" panose="00000700000000000000" pitchFamily="2" charset="-78"/>
              </a:rPr>
              <a:t>پورن یا پورنوگرافی : </a:t>
            </a:r>
            <a:r>
              <a:rPr lang="fa-IR" sz="2200" dirty="0">
                <a:solidFill>
                  <a:srgbClr val="0066CC">
                    <a:lumMod val="75000"/>
                  </a:srgbClr>
                </a:solidFill>
              </a:rPr>
              <a:t>به</a:t>
            </a:r>
            <a:r>
              <a:rPr kumimoji="0" lang="fa-IR" sz="2200" b="1" i="0" u="none" strike="noStrike" kern="1200" cap="none" spc="0" normalizeH="0" baseline="0" noProof="0" dirty="0">
                <a:ln>
                  <a:noFill/>
                </a:ln>
                <a:solidFill>
                  <a:srgbClr val="FF0000"/>
                </a:solidFill>
                <a:effectLst/>
                <a:uLnTx/>
                <a:uFillTx/>
              </a:rPr>
              <a:t> </a:t>
            </a:r>
            <a:r>
              <a:rPr kumimoji="0" lang="fa-IR" sz="2200" b="1" i="0" u="none" strike="noStrike" kern="1200" cap="none" spc="0" normalizeH="0" baseline="0" noProof="0" dirty="0">
                <a:ln>
                  <a:noFill/>
                </a:ln>
                <a:solidFill>
                  <a:srgbClr val="0066CC">
                    <a:lumMod val="75000"/>
                  </a:srgbClr>
                </a:solidFill>
                <a:effectLst/>
                <a:uLnTx/>
                <a:uFillTx/>
              </a:rPr>
              <a:t>محتواهایی از قبیل فیلم، عکس، مجله، کتاب و حتی صوت که موضوع آن تماما به جنبه احساسی و تحریک کننده موضوعات جنسی می پردازد گفته می شود.</a:t>
            </a:r>
            <a:endParaRPr kumimoji="0" lang="en-US" sz="2200" b="1" i="0" u="none" strike="noStrike" kern="1200" cap="none" spc="0" normalizeH="0" baseline="0" noProof="0" dirty="0">
              <a:ln>
                <a:noFill/>
              </a:ln>
              <a:solidFill>
                <a:srgbClr val="0066CC">
                  <a:lumMod val="75000"/>
                </a:srgbClr>
              </a:solidFill>
              <a:effectLst/>
              <a:uLnTx/>
              <a:uFillTx/>
            </a:endParaRPr>
          </a:p>
        </p:txBody>
      </p:sp>
      <p:sp>
        <p:nvSpPr>
          <p:cNvPr id="22" name="TextBox 21">
            <a:extLst>
              <a:ext uri="{FF2B5EF4-FFF2-40B4-BE49-F238E27FC236}">
                <a16:creationId xmlns:a16="http://schemas.microsoft.com/office/drawing/2014/main" id="{66D73D78-0D33-123A-DE04-8E68E469959B}"/>
              </a:ext>
            </a:extLst>
          </p:cNvPr>
          <p:cNvSpPr txBox="1"/>
          <p:nvPr/>
        </p:nvSpPr>
        <p:spPr>
          <a:xfrm>
            <a:off x="2732339" y="2974066"/>
            <a:ext cx="6164897" cy="2800767"/>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سالانه تعداد بسیار زیادی فیلم پورنوگرافی در سراسر دنیا تولید می شوند و سایت های بسیاری در این زمینه فعالیت می کنند</a:t>
            </a:r>
            <a:r>
              <a:rPr lang="fa-IR" sz="2200" dirty="0">
                <a:solidFill>
                  <a:srgbClr val="006600"/>
                </a:solidFill>
              </a:rPr>
              <a:t>.</a:t>
            </a: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گفته مي شود كه سود جهاني تجارت پورنو در سال، میلیارد ها دلار است. البته تعیین آمارهاي دقيق كار دشواري است، چون بخشي از اين صنعت كثيف توسط گروه هاي زير زميني هدايت مي شود.</a:t>
            </a: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sz="2200" dirty="0"/>
              <a:t>این صنعت نهاد خانواده را نشانه گرفته است و فروپاشی نهاد خانواده عواقب زیادی را به همراه خواهد داشت.</a:t>
            </a:r>
            <a:endParaRPr kumimoji="0" lang="en-US"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endParaRPr>
          </a:p>
        </p:txBody>
      </p:sp>
      <p:sp>
        <p:nvSpPr>
          <p:cNvPr id="8" name="Rectangle 7">
            <a:extLst>
              <a:ext uri="{FF2B5EF4-FFF2-40B4-BE49-F238E27FC236}">
                <a16:creationId xmlns:a16="http://schemas.microsoft.com/office/drawing/2014/main" id="{3B6C1A27-A4FE-58C2-B5DB-6F9977C5DD84}"/>
              </a:ext>
            </a:extLst>
          </p:cNvPr>
          <p:cNvSpPr/>
          <p:nvPr/>
        </p:nvSpPr>
        <p:spPr>
          <a:xfrm>
            <a:off x="3923928" y="1080010"/>
            <a:ext cx="2912879"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صنعت پورن</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pic>
        <p:nvPicPr>
          <p:cNvPr id="11" name="Picture 10">
            <a:extLst>
              <a:ext uri="{FF2B5EF4-FFF2-40B4-BE49-F238E27FC236}">
                <a16:creationId xmlns:a16="http://schemas.microsoft.com/office/drawing/2014/main" id="{DBC04EF6-8FE5-6745-4878-D4D9FB472A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764" y="1702736"/>
            <a:ext cx="1948972" cy="1997181"/>
          </a:xfrm>
          <a:prstGeom prst="rect">
            <a:avLst/>
          </a:prstGeom>
        </p:spPr>
      </p:pic>
      <p:pic>
        <p:nvPicPr>
          <p:cNvPr id="13" name="Picture 12">
            <a:extLst>
              <a:ext uri="{FF2B5EF4-FFF2-40B4-BE49-F238E27FC236}">
                <a16:creationId xmlns:a16="http://schemas.microsoft.com/office/drawing/2014/main" id="{F476CAFB-9BCB-88F1-6F0C-64F00D3238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756" y="4005064"/>
            <a:ext cx="2143125" cy="2143125"/>
          </a:xfrm>
          <a:prstGeom prst="rect">
            <a:avLst/>
          </a:prstGeom>
        </p:spPr>
      </p:pic>
    </p:spTree>
    <p:extLst>
      <p:ext uri="{BB962C8B-B14F-4D97-AF65-F5344CB8AC3E}">
        <p14:creationId xmlns:p14="http://schemas.microsoft.com/office/powerpoint/2010/main" val="30111649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6C1A27-A4FE-58C2-B5DB-6F9977C5DD84}"/>
              </a:ext>
            </a:extLst>
          </p:cNvPr>
          <p:cNvSpPr/>
          <p:nvPr/>
        </p:nvSpPr>
        <p:spPr>
          <a:xfrm>
            <a:off x="3419872" y="1117961"/>
            <a:ext cx="3848983"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سلبریتی ها و اینفلوئنسرها</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
        <p:nvSpPr>
          <p:cNvPr id="9" name="TextBox 8">
            <a:extLst>
              <a:ext uri="{FF2B5EF4-FFF2-40B4-BE49-F238E27FC236}">
                <a16:creationId xmlns:a16="http://schemas.microsoft.com/office/drawing/2014/main" id="{01BA0E69-F58D-F17C-1E84-069558DD8439}"/>
              </a:ext>
            </a:extLst>
          </p:cNvPr>
          <p:cNvSpPr txBox="1"/>
          <p:nvPr/>
        </p:nvSpPr>
        <p:spPr>
          <a:xfrm>
            <a:off x="2699792" y="1851095"/>
            <a:ext cx="6269956" cy="4293483"/>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1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سلبریتی ها و اینفلوئنسرها </a:t>
            </a:r>
            <a:r>
              <a:rPr kumimoji="0" lang="fa-IR" sz="21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هر دو در دنیای امروزی به عنوان </a:t>
            </a:r>
            <a:r>
              <a:rPr kumimoji="0" lang="fa-IR" sz="21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افراد شناخته شده و مشهور</a:t>
            </a:r>
            <a:r>
              <a:rPr kumimoji="0" lang="fa-IR" sz="21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هستند، اما تفاوت‌هایی بین آن‌ها وجود دارد که تمایزشان را مشخص می‌کند:</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1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شهرت سلبریتی‌ها معمولاً به واسطه</a:t>
            </a:r>
            <a:r>
              <a:rPr lang="fa-IR" sz="2100" dirty="0">
                <a:solidFill>
                  <a:srgbClr val="0070C0"/>
                </a:solidFill>
              </a:rPr>
              <a:t> </a:t>
            </a:r>
            <a:r>
              <a:rPr kumimoji="0" lang="fa-IR" sz="21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دستاوردها و یا حضورشان در رسانه‌ها و فیلم‌ها به دست می‌آید. </a:t>
            </a:r>
            <a:r>
              <a:rPr kumimoji="0" lang="fa-IR" sz="21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آنها به واسطه ی تخصص شان در یک زمینه خاص مانند بازیگری، خوانندگی، ورزش و یا دیگر زمینه های هنری شناخته می شوند </a:t>
            </a:r>
            <a:r>
              <a:rPr kumimoji="0" lang="fa-IR" sz="21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اما شهرت اینفلوئنسرها بیشتر به واسطه ی فعالیت شان در شبکه های اجتماعی و تعامل با مخاطبان شان به دست می آید. </a:t>
            </a:r>
            <a:r>
              <a:rPr kumimoji="0" lang="fa-IR" sz="21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آنها با تولید محتوای جذاب و دنباله دار در یک زمینه خاص، مخاطبان را جذب و به دنبال کنندگان خود تبدیل می کنند. </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1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درآمد این افراد عموما از راه </a:t>
            </a:r>
            <a:r>
              <a:rPr kumimoji="0" lang="fa-IR" sz="21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تبلیغات برای دیگر کسب‌وکارها </a:t>
            </a:r>
            <a:r>
              <a:rPr kumimoji="0" lang="fa-IR" sz="21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یا </a:t>
            </a:r>
            <a:r>
              <a:rPr kumimoji="0" lang="fa-IR" sz="21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فروش پکیچ و دوره‌های آموزشی</a:t>
            </a:r>
            <a:r>
              <a:rPr kumimoji="0" lang="fa-IR" sz="21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است. </a:t>
            </a:r>
          </a:p>
        </p:txBody>
      </p:sp>
      <p:pic>
        <p:nvPicPr>
          <p:cNvPr id="14" name="Picture 13">
            <a:extLst>
              <a:ext uri="{FF2B5EF4-FFF2-40B4-BE49-F238E27FC236}">
                <a16:creationId xmlns:a16="http://schemas.microsoft.com/office/drawing/2014/main" id="{E2FA66CC-B910-28DE-9754-C69E9E0980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847272"/>
            <a:ext cx="1906053" cy="190605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3185735-5FC9-1391-2DC1-78C5F0E565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825" y="2926377"/>
            <a:ext cx="1746808" cy="1746808"/>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C7B3E5C7-50E6-AD7A-F073-D8AE717CF9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472" y="4888501"/>
            <a:ext cx="2275515" cy="1134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63477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BBCE63F-4C41-5053-B9E6-08CE31D652B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B6C1A27-A4FE-58C2-B5DB-6F9977C5DD84}"/>
              </a:ext>
            </a:extLst>
          </p:cNvPr>
          <p:cNvSpPr/>
          <p:nvPr/>
        </p:nvSpPr>
        <p:spPr>
          <a:xfrm>
            <a:off x="3419872" y="1117961"/>
            <a:ext cx="3848983" cy="58477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32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صنعت موتورهای جستجو</a:t>
            </a:r>
          </a:p>
        </p:txBody>
      </p:sp>
      <p:sp>
        <p:nvSpPr>
          <p:cNvPr id="2" name="TextBox 1">
            <a:hlinkClick r:id="rId4"/>
            <a:extLst>
              <a:ext uri="{FF2B5EF4-FFF2-40B4-BE49-F238E27FC236}">
                <a16:creationId xmlns:a16="http://schemas.microsoft.com/office/drawing/2014/main" id="{6AB70155-BE96-3A6B-BAC4-B7251AF1BBD7}"/>
              </a:ext>
            </a:extLst>
          </p:cNvPr>
          <p:cNvSpPr txBox="1"/>
          <p:nvPr/>
        </p:nvSpPr>
        <p:spPr>
          <a:xfrm>
            <a:off x="548845" y="6466595"/>
            <a:ext cx="2031593" cy="338554"/>
          </a:xfrm>
          <a:prstGeom prst="rect">
            <a:avLst/>
          </a:prstGeom>
          <a:noFill/>
          <a:ln w="317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prstDash val="solid"/>
                </a:ln>
                <a:solidFill>
                  <a:srgbClr val="FFFFFF"/>
                </a:solidFill>
                <a:effectLst/>
                <a:uLnTx/>
                <a:uFillTx/>
                <a:latin typeface="Times New Roman" panose="02020603050405020304" pitchFamily="18" charset="0"/>
                <a:ea typeface="+mn-ea"/>
                <a:cs typeface="Times New Roman" panose="02020603050405020304" pitchFamily="18" charset="0"/>
              </a:rPr>
              <a:t>http://Mjnoori.ir</a:t>
            </a:r>
          </a:p>
        </p:txBody>
      </p:sp>
      <p:pic>
        <p:nvPicPr>
          <p:cNvPr id="3" name="Picture 2">
            <a:extLst>
              <a:ext uri="{FF2B5EF4-FFF2-40B4-BE49-F238E27FC236}">
                <a16:creationId xmlns:a16="http://schemas.microsoft.com/office/drawing/2014/main" id="{F4EFD415-B950-348A-5ED5-AA712355FA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3" y="6453336"/>
            <a:ext cx="369332" cy="33855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2D59C4-4514-2D1E-BCD5-D0820BF07025}"/>
              </a:ext>
            </a:extLst>
          </p:cNvPr>
          <p:cNvSpPr/>
          <p:nvPr/>
        </p:nvSpPr>
        <p:spPr>
          <a:xfrm>
            <a:off x="6300192" y="188640"/>
            <a:ext cx="2696855" cy="523220"/>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a-IR" sz="2800" b="1" i="0" u="none" strike="noStrike" kern="1200" cap="none" spc="0" normalizeH="0" baseline="0" noProof="0" dirty="0">
                <a:ln w="9525">
                  <a:solidFill>
                    <a:srgbClr val="FFFF00"/>
                  </a:solidFill>
                  <a:prstDash val="solid"/>
                </a:ln>
                <a:solidFill>
                  <a:srgbClr val="FF3399"/>
                </a:solidFill>
                <a:effectLst>
                  <a:outerShdw blurRad="12700" dist="38100" dir="2700000" algn="tl" rotWithShape="0">
                    <a:srgbClr val="0066CC">
                      <a:lumMod val="50000"/>
                    </a:srgbClr>
                  </a:outerShdw>
                </a:effectLst>
                <a:uLnTx/>
                <a:uFillTx/>
                <a:latin typeface="IranNastaliq" panose="02020505000000020003" pitchFamily="18" charset="0"/>
                <a:ea typeface="+mn-ea"/>
                <a:cs typeface="B Titr" panose="00000700000000000000" pitchFamily="2" charset="-78"/>
              </a:rPr>
              <a:t>جریان شناسی رسانه</a:t>
            </a:r>
          </a:p>
        </p:txBody>
      </p:sp>
      <p:sp>
        <p:nvSpPr>
          <p:cNvPr id="9" name="TextBox 8">
            <a:extLst>
              <a:ext uri="{FF2B5EF4-FFF2-40B4-BE49-F238E27FC236}">
                <a16:creationId xmlns:a16="http://schemas.microsoft.com/office/drawing/2014/main" id="{01BA0E69-F58D-F17C-1E84-069558DD8439}"/>
              </a:ext>
            </a:extLst>
          </p:cNvPr>
          <p:cNvSpPr txBox="1"/>
          <p:nvPr/>
        </p:nvSpPr>
        <p:spPr>
          <a:xfrm>
            <a:off x="2699792" y="1851095"/>
            <a:ext cx="6269956" cy="3816429"/>
          </a:xfrm>
          <a:prstGeom prst="rect">
            <a:avLst/>
          </a:prstGeom>
          <a:noFill/>
        </p:spPr>
        <p:txBody>
          <a:bodyPr wrap="square">
            <a:spAutoFit/>
          </a:bodyPr>
          <a:lstStyle>
            <a:defPPr>
              <a:defRPr lang="fa-IR"/>
            </a:defPPr>
            <a:lvl1pPr algn="justLow" rtl="1">
              <a:defRPr sz="2400" b="1">
                <a:solidFill>
                  <a:srgbClr val="FF0000"/>
                </a:solidFill>
                <a:cs typeface="B Nazanin" panose="00000400000000000000" pitchFamily="2" charset="-78"/>
              </a:defRPr>
            </a:lvl1pPr>
          </a:lstStyle>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به دلیل رشد تکنولوژی دیجیتال، </a:t>
            </a:r>
            <a:r>
              <a:rPr kumimoji="0" lang="fa-IR" sz="22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هزینه تولید محتوا بسیار کاهش پیدا کرده</a:t>
            </a: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 و باعث شده حجم زیادی از اطلاعات همه روزه در محیط وب منتشر شود.</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برای جستجوی محتوا در وب موتورهای جستجوی بسیار زیادی وجود دارند که بعضی از آنها بسیار مشهور هستند که از بین آنها می‌توان به </a:t>
            </a:r>
            <a:r>
              <a:rPr kumimoji="0" lang="fa-IR" sz="2200" b="1" i="0" u="none" strike="noStrike" kern="1200" cap="none" spc="0" normalizeH="0" baseline="0" noProof="0" dirty="0">
                <a:ln>
                  <a:noFill/>
                </a:ln>
                <a:effectLst/>
                <a:uLnTx/>
                <a:uFillTx/>
                <a:latin typeface="Verdana" panose="020B0604030504040204" pitchFamily="34" charset="0"/>
                <a:ea typeface="+mn-ea"/>
                <a:cs typeface="B Nazanin" panose="00000400000000000000" pitchFamily="2" charset="-78"/>
              </a:rPr>
              <a:t>گوگل، بینگ و یاهو </a:t>
            </a:r>
            <a:r>
              <a:rPr kumimoji="0" lang="fa-IR" sz="2200" b="1" i="0" u="none" strike="noStrike" kern="1200" cap="none" spc="0" normalizeH="0" baseline="0" noProof="0" dirty="0">
                <a:ln>
                  <a:noFill/>
                </a:ln>
                <a:solidFill>
                  <a:srgbClr val="006600"/>
                </a:solidFill>
                <a:effectLst/>
                <a:uLnTx/>
                <a:uFillTx/>
                <a:latin typeface="Verdana" panose="020B0604030504040204" pitchFamily="34" charset="0"/>
                <a:ea typeface="+mn-ea"/>
                <a:cs typeface="B Nazanin" panose="00000400000000000000" pitchFamily="2" charset="-78"/>
              </a:rPr>
              <a:t>اشاره کرد. </a:t>
            </a:r>
          </a:p>
          <a:p>
            <a:pPr marL="0" marR="0" lvl="0" indent="0" algn="justLow" defTabSz="914400" rtl="1" eaLnBrk="0" fontAlgn="base" latinLnBrk="0" hangingPunct="0">
              <a:lnSpc>
                <a:spcPct val="100000"/>
              </a:lnSpc>
              <a:spcBef>
                <a:spcPct val="0"/>
              </a:spcBef>
              <a:spcAft>
                <a:spcPct val="0"/>
              </a:spcAft>
              <a:buClrTx/>
              <a:buSzTx/>
              <a:buFontTx/>
              <a:buNone/>
              <a:tabLst/>
              <a:defRPr/>
            </a:pPr>
            <a:r>
              <a:rPr kumimoji="0" lang="fa-IR" sz="2200" b="1" i="0" u="none" strike="noStrike" kern="1200" cap="none" spc="0" normalizeH="0" baseline="0" noProof="0" dirty="0">
                <a:ln>
                  <a:noFill/>
                </a:ln>
                <a:solidFill>
                  <a:srgbClr val="0070C0"/>
                </a:solidFill>
                <a:effectLst/>
                <a:uLnTx/>
                <a:uFillTx/>
                <a:latin typeface="Verdana" panose="020B0604030504040204" pitchFamily="34" charset="0"/>
                <a:ea typeface="+mn-ea"/>
                <a:cs typeface="B Nazanin" panose="00000400000000000000" pitchFamily="2" charset="-78"/>
              </a:rPr>
              <a:t>جستجو در اغلب این موتورهای جستجو رایگان می باشد.</a:t>
            </a: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sz="2200" dirty="0">
                <a:solidFill>
                  <a:srgbClr val="0070C0"/>
                </a:solidFill>
              </a:rPr>
              <a:t>منبع درآمد اصلی موتورهای جستجو از طریق </a:t>
            </a:r>
            <a:r>
              <a:rPr lang="fa-IR" sz="2200" b="1" dirty="0">
                <a:solidFill>
                  <a:srgbClr val="0070C0"/>
                </a:solidFill>
              </a:rPr>
              <a:t>تبلیغات</a:t>
            </a:r>
            <a:r>
              <a:rPr lang="fa-IR" sz="2200" dirty="0">
                <a:solidFill>
                  <a:srgbClr val="0070C0"/>
                </a:solidFill>
              </a:rPr>
              <a:t> است.</a:t>
            </a:r>
          </a:p>
          <a:p>
            <a:pPr marL="0" marR="0" lvl="0" indent="0" algn="justLow" defTabSz="914400" rtl="1" eaLnBrk="0" fontAlgn="base" latinLnBrk="0" hangingPunct="0">
              <a:lnSpc>
                <a:spcPct val="100000"/>
              </a:lnSpc>
              <a:spcBef>
                <a:spcPct val="0"/>
              </a:spcBef>
              <a:spcAft>
                <a:spcPct val="0"/>
              </a:spcAft>
              <a:buClrTx/>
              <a:buSzTx/>
              <a:buFontTx/>
              <a:buNone/>
              <a:tabLst/>
              <a:defRPr/>
            </a:pPr>
            <a:r>
              <a:rPr lang="fa-IR" sz="2200" dirty="0">
                <a:solidFill>
                  <a:srgbClr val="006600"/>
                </a:solidFill>
              </a:rPr>
              <a:t>برای مثال گوگل گزارش مالی </a:t>
            </a:r>
            <a:r>
              <a:rPr lang="fa-IR" sz="2200" dirty="0"/>
              <a:t>سه ماهه اول ۲۰۲۴ </a:t>
            </a:r>
            <a:r>
              <a:rPr lang="fa-IR" sz="2200" dirty="0">
                <a:solidFill>
                  <a:srgbClr val="006600"/>
                </a:solidFill>
              </a:rPr>
              <a:t>خود را منتشر کرده است که با </a:t>
            </a:r>
            <a:r>
              <a:rPr lang="fa-IR" sz="2200" dirty="0"/>
              <a:t>رشد ۱۵ درصدی </a:t>
            </a:r>
            <a:r>
              <a:rPr lang="fa-IR" sz="2200" dirty="0">
                <a:solidFill>
                  <a:srgbClr val="006600"/>
                </a:solidFill>
              </a:rPr>
              <a:t>نسبت به </a:t>
            </a:r>
            <a:r>
              <a:rPr lang="fa-IR" sz="2200" dirty="0"/>
              <a:t>سه ماهه اول ۲۰۲۳</a:t>
            </a:r>
            <a:r>
              <a:rPr lang="fa-IR" sz="2200" dirty="0">
                <a:solidFill>
                  <a:srgbClr val="006600"/>
                </a:solidFill>
              </a:rPr>
              <a:t> </a:t>
            </a:r>
            <a:r>
              <a:rPr lang="fa-IR" sz="2200" dirty="0">
                <a:solidFill>
                  <a:srgbClr val="0070C0"/>
                </a:solidFill>
              </a:rPr>
              <a:t>درآمد ۸۰.۵ میلیارد دلاری </a:t>
            </a:r>
            <a:r>
              <a:rPr lang="fa-IR" sz="2200" dirty="0">
                <a:solidFill>
                  <a:srgbClr val="006600"/>
                </a:solidFill>
              </a:rPr>
              <a:t>را برای این شرکت نشان می‌دهد.</a:t>
            </a:r>
          </a:p>
        </p:txBody>
      </p:sp>
      <p:pic>
        <p:nvPicPr>
          <p:cNvPr id="5" name="Picture 4">
            <a:extLst>
              <a:ext uri="{FF2B5EF4-FFF2-40B4-BE49-F238E27FC236}">
                <a16:creationId xmlns:a16="http://schemas.microsoft.com/office/drawing/2014/main" id="{E5E04673-AA09-FC19-C1A1-CDEB3C98FA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982" y="4941168"/>
            <a:ext cx="2437456" cy="1095737"/>
          </a:xfrm>
          <a:prstGeom prst="rect">
            <a:avLst/>
          </a:prstGeom>
        </p:spPr>
      </p:pic>
      <p:pic>
        <p:nvPicPr>
          <p:cNvPr id="7" name="Picture 6">
            <a:extLst>
              <a:ext uri="{FF2B5EF4-FFF2-40B4-BE49-F238E27FC236}">
                <a16:creationId xmlns:a16="http://schemas.microsoft.com/office/drawing/2014/main" id="{0DCC4EA0-475D-3A44-8A1B-20740CFA8C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6" y="3099743"/>
            <a:ext cx="2156025" cy="130439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B8AE27B-743B-9E50-7915-133A09D91E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3739" y="1117961"/>
            <a:ext cx="2124755" cy="1565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7451169"/>
      </p:ext>
    </p:extLst>
  </p:cSld>
  <p:clrMapOvr>
    <a:masterClrMapping/>
  </p:clrMapOvr>
  <p:transition/>
</p:sld>
</file>

<file path=ppt/theme/theme1.xml><?xml version="1.0" encoding="utf-8"?>
<a:theme xmlns:a="http://schemas.openxmlformats.org/drawingml/2006/main" name="1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B Homa"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B Homa" pitchFamily="2" charset="-7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B Homa"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a-IR" sz="20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B Homa" pitchFamily="2" charset="-7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18066</TotalTime>
  <Words>1586</Words>
  <Application>Microsoft Office PowerPoint</Application>
  <PresentationFormat>On-screen Show (4:3)</PresentationFormat>
  <Paragraphs>115</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IranNastaliq</vt:lpstr>
      <vt:lpstr>B Mitra</vt:lpstr>
      <vt:lpstr>B Titr</vt:lpstr>
      <vt:lpstr>Verdana</vt:lpstr>
      <vt:lpstr>Wingdings</vt:lpstr>
      <vt:lpstr>Times New Roman</vt:lpstr>
      <vt:lpstr>B Nazanin</vt:lpstr>
      <vt:lpstr>1_Globe</vt:lpstr>
      <vt:lpstr>Globe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shasti</dc:creator>
  <cp:keywords>245</cp:keywords>
  <cp:lastModifiedBy>Javad noori</cp:lastModifiedBy>
  <cp:revision>1509</cp:revision>
  <dcterms:created xsi:type="dcterms:W3CDTF">2003-09-01T14:34:07Z</dcterms:created>
  <dcterms:modified xsi:type="dcterms:W3CDTF">2024-06-06T02:34:00Z</dcterms:modified>
</cp:coreProperties>
</file>