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84" r:id="rId1"/>
    <p:sldMasterId id="2147483862" r:id="rId2"/>
  </p:sldMasterIdLst>
  <p:notesMasterIdLst>
    <p:notesMasterId r:id="rId19"/>
  </p:notesMasterIdLst>
  <p:handoutMasterIdLst>
    <p:handoutMasterId r:id="rId20"/>
  </p:handoutMasterIdLst>
  <p:sldIdLst>
    <p:sldId id="380" r:id="rId3"/>
    <p:sldId id="984" r:id="rId4"/>
    <p:sldId id="989" r:id="rId5"/>
    <p:sldId id="1008" r:id="rId6"/>
    <p:sldId id="1009" r:id="rId7"/>
    <p:sldId id="1010" r:id="rId8"/>
    <p:sldId id="990" r:id="rId9"/>
    <p:sldId id="1018" r:id="rId10"/>
    <p:sldId id="1001" r:id="rId11"/>
    <p:sldId id="1006" r:id="rId12"/>
    <p:sldId id="1004" r:id="rId13"/>
    <p:sldId id="996" r:id="rId14"/>
    <p:sldId id="1011" r:id="rId15"/>
    <p:sldId id="1019" r:id="rId16"/>
    <p:sldId id="1020" r:id="rId17"/>
    <p:sldId id="798" r:id="rId18"/>
  </p:sldIdLst>
  <p:sldSz cx="9144000" cy="6858000" type="screen4x3"/>
  <p:notesSz cx="6856413" cy="9750425"/>
  <p:embeddedFontLst>
    <p:embeddedFont>
      <p:font typeface="B Nazanin" panose="00000400000000000000" pitchFamily="2" charset="-78"/>
      <p:regular r:id="rId21"/>
      <p:bold r:id="rId22"/>
    </p:embeddedFont>
    <p:embeddedFont>
      <p:font typeface="B Titr" panose="00000700000000000000" pitchFamily="2" charset="-78"/>
      <p:bold r:id="rId23"/>
    </p:embeddedFont>
    <p:embeddedFont>
      <p:font typeface="Impact" panose="020B0806030902050204" pitchFamily="34" charset="0"/>
      <p:regular r:id="rId24"/>
    </p:embeddedFont>
    <p:embeddedFont>
      <p:font typeface="IranNastaliq" panose="02020505000000020003" pitchFamily="18" charset="0"/>
      <p:regular r:id="rId25"/>
    </p:embeddedFont>
    <p:embeddedFont>
      <p:font typeface="tahoma" panose="020B0604030504040204" pitchFamily="34" charset="0"/>
      <p:regular r:id="rId26"/>
      <p:bold r:id="rId27"/>
    </p:embeddedFont>
    <p:embeddedFont>
      <p:font typeface="Verdana" panose="020B0604030504040204" pitchFamily="34" charset="0"/>
      <p:regular r:id="rId28"/>
      <p:bold r:id="rId29"/>
      <p:italic r:id="rId30"/>
      <p:boldItalic r:id="rId31"/>
    </p:embeddedFont>
  </p:embeddedFontLst>
  <p:defaultTextStyle>
    <a:defPPr>
      <a:defRPr lang="fa-IR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Verdana" panose="020B0604030504040204" pitchFamily="34" charset="0"/>
        <a:ea typeface="+mn-ea"/>
        <a:cs typeface="B Homa" panose="00000400000000000000" pitchFamily="2" charset="-78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Verdana" panose="020B0604030504040204" pitchFamily="34" charset="0"/>
        <a:ea typeface="+mn-ea"/>
        <a:cs typeface="B Homa" panose="00000400000000000000" pitchFamily="2" charset="-78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Verdana" panose="020B0604030504040204" pitchFamily="34" charset="0"/>
        <a:ea typeface="+mn-ea"/>
        <a:cs typeface="B Homa" panose="00000400000000000000" pitchFamily="2" charset="-7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Verdana" panose="020B0604030504040204" pitchFamily="34" charset="0"/>
        <a:ea typeface="+mn-ea"/>
        <a:cs typeface="B Homa" panose="00000400000000000000" pitchFamily="2" charset="-7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Verdana" panose="020B0604030504040204" pitchFamily="34" charset="0"/>
        <a:ea typeface="+mn-ea"/>
        <a:cs typeface="B Homa" panose="00000400000000000000" pitchFamily="2" charset="-78"/>
      </a:defRPr>
    </a:lvl5pPr>
    <a:lvl6pPr marL="2286000" algn="r" defTabSz="914400" rtl="1" eaLnBrk="1" latinLnBrk="0" hangingPunct="1">
      <a:defRPr sz="2000" kern="1200">
        <a:solidFill>
          <a:schemeClr val="tx1"/>
        </a:solidFill>
        <a:latin typeface="Verdana" panose="020B0604030504040204" pitchFamily="34" charset="0"/>
        <a:ea typeface="+mn-ea"/>
        <a:cs typeface="B Homa" panose="00000400000000000000" pitchFamily="2" charset="-78"/>
      </a:defRPr>
    </a:lvl6pPr>
    <a:lvl7pPr marL="2743200" algn="r" defTabSz="914400" rtl="1" eaLnBrk="1" latinLnBrk="0" hangingPunct="1">
      <a:defRPr sz="2000" kern="1200">
        <a:solidFill>
          <a:schemeClr val="tx1"/>
        </a:solidFill>
        <a:latin typeface="Verdana" panose="020B0604030504040204" pitchFamily="34" charset="0"/>
        <a:ea typeface="+mn-ea"/>
        <a:cs typeface="B Homa" panose="00000400000000000000" pitchFamily="2" charset="-78"/>
      </a:defRPr>
    </a:lvl7pPr>
    <a:lvl8pPr marL="3200400" algn="r" defTabSz="914400" rtl="1" eaLnBrk="1" latinLnBrk="0" hangingPunct="1">
      <a:defRPr sz="2000" kern="1200">
        <a:solidFill>
          <a:schemeClr val="tx1"/>
        </a:solidFill>
        <a:latin typeface="Verdana" panose="020B0604030504040204" pitchFamily="34" charset="0"/>
        <a:ea typeface="+mn-ea"/>
        <a:cs typeface="B Homa" panose="00000400000000000000" pitchFamily="2" charset="-78"/>
      </a:defRPr>
    </a:lvl8pPr>
    <a:lvl9pPr marL="3657600" algn="r" defTabSz="914400" rtl="1" eaLnBrk="1" latinLnBrk="0" hangingPunct="1">
      <a:defRPr sz="2000" kern="1200">
        <a:solidFill>
          <a:schemeClr val="tx1"/>
        </a:solidFill>
        <a:latin typeface="Verdana" panose="020B0604030504040204" pitchFamily="34" charset="0"/>
        <a:ea typeface="+mn-ea"/>
        <a:cs typeface="B Homa" panose="00000400000000000000" pitchFamily="2" charset="-7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vad noori" initials="Jn" lastIdx="1" clrIdx="0">
    <p:extLst>
      <p:ext uri="{19B8F6BF-5375-455C-9EA6-DF929625EA0E}">
        <p15:presenceInfo xmlns:p15="http://schemas.microsoft.com/office/powerpoint/2012/main" userId="5342c7ee4c0f2a6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52F2"/>
    <a:srgbClr val="006600"/>
    <a:srgbClr val="FF0000"/>
    <a:srgbClr val="008000"/>
    <a:srgbClr val="FF0066"/>
    <a:srgbClr val="CC0000"/>
    <a:srgbClr val="0D1E0B"/>
    <a:srgbClr val="99CC00"/>
    <a:srgbClr val="00FF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87477" autoAdjust="0"/>
  </p:normalViewPr>
  <p:slideViewPr>
    <p:cSldViewPr>
      <p:cViewPr varScale="1">
        <p:scale>
          <a:sx n="72" d="100"/>
          <a:sy n="72" d="100"/>
        </p:scale>
        <p:origin x="135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8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/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34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3025" y="0"/>
            <a:ext cx="29718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/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34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61475"/>
            <a:ext cx="29718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/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34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3025" y="9261475"/>
            <a:ext cx="29718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8C891E-65D5-4FE1-9A1C-A23A35B14D29}" type="slidenum">
              <a:rPr lang="fa-IR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32532008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/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02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3025" y="0"/>
            <a:ext cx="29718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/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31838"/>
            <a:ext cx="4875213" cy="36560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02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630738"/>
            <a:ext cx="5484813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102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61475"/>
            <a:ext cx="29718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/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02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3025" y="9261475"/>
            <a:ext cx="29718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35E88B3-A5E3-4135-B326-B4DB39D36714}" type="slidenum">
              <a:rPr lang="fa-IR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28147508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5E88B3-A5E3-4135-B326-B4DB39D36714}" type="slidenum">
              <a:rPr kumimoji="0" lang="fa-IR" altLang="fa-I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fa-I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364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5E88B3-A5E3-4135-B326-B4DB39D36714}" type="slidenum">
              <a:rPr kumimoji="0" lang="fa-IR" altLang="fa-I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fa-I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6420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5E88B3-A5E3-4135-B326-B4DB39D36714}" type="slidenum">
              <a:rPr kumimoji="0" lang="fa-IR" altLang="fa-I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fa-I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4515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5E88B3-A5E3-4135-B326-B4DB39D36714}" type="slidenum">
              <a:rPr kumimoji="0" lang="fa-IR" altLang="fa-I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fa-I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5268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5E88B3-A5E3-4135-B326-B4DB39D36714}" type="slidenum">
              <a:rPr kumimoji="0" lang="fa-IR" altLang="fa-I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fa-I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6290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5E88B3-A5E3-4135-B326-B4DB39D36714}" type="slidenum">
              <a:rPr kumimoji="0" lang="fa-IR" altLang="fa-I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fa-I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791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2800" b="1" i="0" u="none" strike="noStrike" kern="1200" cap="none" spc="0" normalizeH="0" baseline="0" noProof="0">
              <a:ln>
                <a:noFill/>
              </a:ln>
              <a:solidFill>
                <a:srgbClr val="006600"/>
              </a:solidFill>
              <a:effectLst/>
              <a:uLnTx/>
              <a:uFillTx/>
              <a:cs typeface="B Nazanin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5E88B3-A5E3-4135-B326-B4DB39D36714}" type="slidenum">
              <a:rPr kumimoji="0" lang="fa-IR" altLang="fa-I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fa-I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326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5E88B3-A5E3-4135-B326-B4DB39D36714}" type="slidenum">
              <a:rPr kumimoji="0" lang="fa-IR" altLang="fa-I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fa-I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185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5E88B3-A5E3-4135-B326-B4DB39D36714}" type="slidenum">
              <a:rPr kumimoji="0" lang="fa-IR" altLang="fa-I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fa-I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496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5E88B3-A5E3-4135-B326-B4DB39D36714}" type="slidenum">
              <a:rPr kumimoji="0" lang="fa-IR" altLang="fa-I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fa-I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9975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5E88B3-A5E3-4135-B326-B4DB39D36714}" type="slidenum">
              <a:rPr kumimoji="0" lang="fa-IR" altLang="fa-I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fa-I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7212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5E88B3-A5E3-4135-B326-B4DB39D36714}" type="slidenum">
              <a:rPr kumimoji="0" lang="fa-IR" altLang="fa-I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fa-I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5522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5E88B3-A5E3-4135-B326-B4DB39D36714}" type="slidenum">
              <a:rPr kumimoji="0" lang="fa-IR" altLang="fa-I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fa-I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3863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5E88B3-A5E3-4135-B326-B4DB39D36714}" type="slidenum">
              <a:rPr kumimoji="0" lang="fa-IR" altLang="fa-I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fa-I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3212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5E88B3-A5E3-4135-B326-B4DB39D36714}" type="slidenum">
              <a:rPr kumimoji="0" lang="fa-IR" altLang="fa-I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fa-I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839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51591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1592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EA2134-0F1E-4B93-AB3E-D01189CF8A03}" type="slidenum">
              <a:rPr lang="fa-IR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274904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B8D4E9-856B-45EC-BA5C-7C701FA61427}" type="slidenum">
              <a:rPr lang="fa-IR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13114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0708A4-5DAE-4994-82C5-A5483F28FE69}" type="slidenum">
              <a:rPr lang="fa-IR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146167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6DCF8A-6DFC-4442-A6EF-6F9C0D5201E6}" type="slidenum">
              <a:rPr lang="fa-IR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1784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51591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1592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801977-B6BC-4170-872F-DE80143C4234}" type="slidenum">
              <a:rPr lang="fa-IR" altLang="fa-IR">
                <a:solidFill>
                  <a:srgbClr val="FFFFFF"/>
                </a:solidFill>
              </a:rPr>
              <a:pPr/>
              <a:t>‹#›</a:t>
            </a:fld>
            <a:endParaRPr lang="en-US" altLang="fa-I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09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87FF88-5885-482A-AFA2-4D3D7D9D850B}" type="slidenum">
              <a:rPr lang="fa-IR" altLang="fa-IR">
                <a:solidFill>
                  <a:srgbClr val="FFFFFF"/>
                </a:solidFill>
              </a:rPr>
              <a:pPr/>
              <a:t>‹#›</a:t>
            </a:fld>
            <a:endParaRPr lang="en-US" altLang="fa-I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97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11668E-37D5-4AF7-8420-F2A9549FE3BA}" type="slidenum">
              <a:rPr lang="fa-IR" altLang="fa-IR">
                <a:solidFill>
                  <a:srgbClr val="FFFFFF"/>
                </a:solidFill>
              </a:rPr>
              <a:pPr/>
              <a:t>‹#›</a:t>
            </a:fld>
            <a:endParaRPr lang="en-US" altLang="fa-I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14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25C80F-0846-49C6-8F46-7193A0C4676C}" type="slidenum">
              <a:rPr lang="fa-IR" altLang="fa-IR">
                <a:solidFill>
                  <a:srgbClr val="FFFFFF"/>
                </a:solidFill>
              </a:rPr>
              <a:pPr/>
              <a:t>‹#›</a:t>
            </a:fld>
            <a:endParaRPr lang="en-US" altLang="fa-I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38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6FB747-41A4-48EA-9496-84F3AA40C890}" type="slidenum">
              <a:rPr lang="fa-IR" altLang="fa-IR">
                <a:solidFill>
                  <a:srgbClr val="FFFFFF"/>
                </a:solidFill>
              </a:rPr>
              <a:pPr/>
              <a:t>‹#›</a:t>
            </a:fld>
            <a:endParaRPr lang="en-US" altLang="fa-I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14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B066AC-CA66-46F4-86D3-4C97CFEE82B2}" type="slidenum">
              <a:rPr lang="fa-IR" altLang="fa-IR">
                <a:solidFill>
                  <a:srgbClr val="FFFFFF"/>
                </a:solidFill>
              </a:rPr>
              <a:pPr/>
              <a:t>‹#›</a:t>
            </a:fld>
            <a:endParaRPr lang="en-US" altLang="fa-I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37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2A7393-13E7-44EB-827E-8991C649A8EE}" type="slidenum">
              <a:rPr lang="fa-IR" altLang="fa-IR">
                <a:solidFill>
                  <a:srgbClr val="FFFFFF"/>
                </a:solidFill>
              </a:rPr>
              <a:pPr/>
              <a:t>‹#›</a:t>
            </a:fld>
            <a:endParaRPr lang="en-US" altLang="fa-I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88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3BD720-F341-4C7A-8715-1FE3110E9E99}" type="slidenum">
              <a:rPr lang="fa-IR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201838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E52785-F951-4937-A4C8-5E60399F9C9C}" type="slidenum">
              <a:rPr lang="fa-IR" altLang="fa-IR">
                <a:solidFill>
                  <a:srgbClr val="FFFFFF"/>
                </a:solidFill>
              </a:rPr>
              <a:pPr/>
              <a:t>‹#›</a:t>
            </a:fld>
            <a:endParaRPr lang="en-US" altLang="fa-I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95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A287F2-D5F6-428C-9C47-A69DC989A2B6}" type="slidenum">
              <a:rPr lang="fa-IR" altLang="fa-IR">
                <a:solidFill>
                  <a:srgbClr val="FFFFFF"/>
                </a:solidFill>
              </a:rPr>
              <a:pPr/>
              <a:t>‹#›</a:t>
            </a:fld>
            <a:endParaRPr lang="en-US" altLang="fa-I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42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F15F77-0C02-4BFC-A24A-69F30F9328FF}" type="slidenum">
              <a:rPr lang="fa-IR" altLang="fa-IR">
                <a:solidFill>
                  <a:srgbClr val="FFFFFF"/>
                </a:solidFill>
              </a:rPr>
              <a:pPr/>
              <a:t>‹#›</a:t>
            </a:fld>
            <a:endParaRPr lang="en-US" altLang="fa-I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33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25416B-045B-4C66-A3B7-BAB3BB199664}" type="slidenum">
              <a:rPr lang="fa-IR" altLang="fa-IR">
                <a:solidFill>
                  <a:srgbClr val="FFFFFF"/>
                </a:solidFill>
              </a:rPr>
              <a:pPr/>
              <a:t>‹#›</a:t>
            </a:fld>
            <a:endParaRPr lang="en-US" altLang="fa-I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00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CBB64A-DE0A-456C-8C9D-E52872DC35F0}" type="slidenum">
              <a:rPr lang="fa-IR" altLang="fa-IR">
                <a:solidFill>
                  <a:srgbClr val="FFFFFF"/>
                </a:solidFill>
              </a:rPr>
              <a:pPr/>
              <a:t>‹#›</a:t>
            </a:fld>
            <a:endParaRPr lang="en-US" altLang="fa-I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00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804E00-7389-4AFE-9D37-351FFD2E5E24}" type="slidenum">
              <a:rPr lang="fa-IR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140675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B02083-5B33-41E8-B536-D0BF1366AE4B}" type="slidenum">
              <a:rPr lang="fa-IR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370986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DBA473-B695-427E-9674-81A19A517DB0}" type="slidenum">
              <a:rPr lang="fa-IR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182835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BBFC81-D772-44BC-A634-1E4B18D8CDCA}" type="slidenum">
              <a:rPr lang="fa-IR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319559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AC903A-58C0-484D-AA1B-9987EF7DADCA}" type="slidenum">
              <a:rPr lang="fa-IR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297126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2DA406-3372-4AB5-867E-2301BD6CC202}" type="slidenum">
              <a:rPr lang="fa-IR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341035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061F57-26C3-4DF9-9DD6-D08A742A5BD4}" type="slidenum">
              <a:rPr lang="fa-IR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349266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150531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0532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0533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1035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150535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0536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0537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0538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0539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0540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0541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0542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0543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0544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0545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0546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0547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150548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0549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0550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0551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0552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0553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0554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0555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0556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0557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0558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1047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150560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0561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0562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0563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0564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150565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0566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50567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0568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0569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0570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06535EA-2EC0-48AB-8FC2-CBB0C54F4D43}" type="slidenum">
              <a:rPr lang="fa-IR" altLang="fa-IR"/>
              <a:pPr>
                <a:defRPr/>
              </a:pPr>
              <a:t>‹#›</a:t>
            </a:fld>
            <a:endParaRPr lang="en-US" altLang="fa-IR"/>
          </a:p>
        </p:txBody>
      </p:sp>
      <p:sp>
        <p:nvSpPr>
          <p:cNvPr id="150571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61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  <p:sldLayoutId id="214748386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150531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0532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0533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1035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150535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0536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0537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0538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0539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0540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0541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0542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0543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0544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0545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0546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0547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150548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0549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0550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0551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0552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0553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0554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0555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0556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0557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0558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1047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150560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0561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0562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0563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0564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150565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0566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50567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0568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0569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0570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defRPr>
            </a:lvl1pPr>
          </a:lstStyle>
          <a:p>
            <a:pPr eaLnBrk="1" hangingPunct="1"/>
            <a:fld id="{EF55135B-7C18-4AD3-B2F1-E9B4B500D584}" type="slidenum">
              <a:rPr lang="fa-IR" altLang="fa-IR" smtClean="0">
                <a:solidFill>
                  <a:srgbClr val="FFFFFF"/>
                </a:solidFill>
              </a:rPr>
              <a:pPr eaLnBrk="1" hangingPunct="1"/>
              <a:t>‹#›</a:t>
            </a:fld>
            <a:endParaRPr lang="en-US" altLang="fa-IR">
              <a:solidFill>
                <a:srgbClr val="FFFFFF"/>
              </a:solidFill>
            </a:endParaRPr>
          </a:p>
        </p:txBody>
      </p:sp>
      <p:sp>
        <p:nvSpPr>
          <p:cNvPr id="150571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567977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  <p:sldLayoutId id="2147483874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hyperlink" Target="http://mjnoori.ir/" TargetMode="Externa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mjnoori.ir/" TargetMode="External"/><Relationship Id="rId5" Type="http://schemas.openxmlformats.org/officeDocument/2006/relationships/image" Target="../media/image35.jpg"/><Relationship Id="rId4" Type="http://schemas.openxmlformats.org/officeDocument/2006/relationships/image" Target="../media/image3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mjnoori.ir/" TargetMode="Externa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mjnoori.ir/" TargetMode="External"/><Relationship Id="rId5" Type="http://schemas.openxmlformats.org/officeDocument/2006/relationships/image" Target="../media/image35.jpg"/><Relationship Id="rId4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hyperlink" Target="http://mjnoori.ir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hyperlink" Target="http://mjnoori.ir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hyperlink" Target="http://mjnoori.ir/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13" Type="http://schemas.openxmlformats.org/officeDocument/2006/relationships/image" Target="../media/image5.png"/><Relationship Id="rId3" Type="http://schemas.openxmlformats.org/officeDocument/2006/relationships/image" Target="../media/image6.jpeg"/><Relationship Id="rId7" Type="http://schemas.openxmlformats.org/officeDocument/2006/relationships/image" Target="../media/image40.jpeg"/><Relationship Id="rId12" Type="http://schemas.openxmlformats.org/officeDocument/2006/relationships/hyperlink" Target="http://mjnoori.ir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jpg"/><Relationship Id="rId11" Type="http://schemas.openxmlformats.org/officeDocument/2006/relationships/image" Target="../media/image44.jpg"/><Relationship Id="rId5" Type="http://schemas.openxmlformats.org/officeDocument/2006/relationships/image" Target="../media/image38.jpeg"/><Relationship Id="rId15" Type="http://schemas.openxmlformats.org/officeDocument/2006/relationships/image" Target="../media/image46.png"/><Relationship Id="rId10" Type="http://schemas.openxmlformats.org/officeDocument/2006/relationships/image" Target="../media/image43.png"/><Relationship Id="rId4" Type="http://schemas.openxmlformats.org/officeDocument/2006/relationships/image" Target="../media/image37.jpeg"/><Relationship Id="rId9" Type="http://schemas.openxmlformats.org/officeDocument/2006/relationships/image" Target="../media/image42.jpg"/><Relationship Id="rId1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g"/><Relationship Id="rId5" Type="http://schemas.openxmlformats.org/officeDocument/2006/relationships/image" Target="../media/image5.png"/><Relationship Id="rId4" Type="http://schemas.openxmlformats.org/officeDocument/2006/relationships/hyperlink" Target="http://mjnoori.ir/" TargetMode="External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hyperlink" Target="http://mjnoori.ir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jpg"/><Relationship Id="rId5" Type="http://schemas.openxmlformats.org/officeDocument/2006/relationships/image" Target="../media/image5.png"/><Relationship Id="rId4" Type="http://schemas.openxmlformats.org/officeDocument/2006/relationships/hyperlink" Target="http://mjnoori.ir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jpeg"/><Relationship Id="rId3" Type="http://schemas.openxmlformats.org/officeDocument/2006/relationships/image" Target="../media/image6.jpeg"/><Relationship Id="rId7" Type="http://schemas.openxmlformats.org/officeDocument/2006/relationships/image" Target="../media/image14.png"/><Relationship Id="rId12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jpeg"/><Relationship Id="rId11" Type="http://schemas.openxmlformats.org/officeDocument/2006/relationships/image" Target="../media/image18.png"/><Relationship Id="rId5" Type="http://schemas.openxmlformats.org/officeDocument/2006/relationships/image" Target="../media/image5.png"/><Relationship Id="rId10" Type="http://schemas.openxmlformats.org/officeDocument/2006/relationships/image" Target="../media/image17.jpeg"/><Relationship Id="rId4" Type="http://schemas.openxmlformats.org/officeDocument/2006/relationships/hyperlink" Target="http://mjnoori.ir/" TargetMode="External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13" Type="http://schemas.openxmlformats.org/officeDocument/2006/relationships/image" Target="../media/image28.webp"/><Relationship Id="rId3" Type="http://schemas.openxmlformats.org/officeDocument/2006/relationships/image" Target="../media/image6.jpeg"/><Relationship Id="rId7" Type="http://schemas.openxmlformats.org/officeDocument/2006/relationships/image" Target="../media/image22.jpg"/><Relationship Id="rId12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11" Type="http://schemas.openxmlformats.org/officeDocument/2006/relationships/image" Target="../media/image26.jpeg"/><Relationship Id="rId5" Type="http://schemas.openxmlformats.org/officeDocument/2006/relationships/hyperlink" Target="http://mjnoori.ir/" TargetMode="External"/><Relationship Id="rId10" Type="http://schemas.openxmlformats.org/officeDocument/2006/relationships/image" Target="../media/image25.jpg"/><Relationship Id="rId4" Type="http://schemas.openxmlformats.org/officeDocument/2006/relationships/image" Target="../media/image21.jpg"/><Relationship Id="rId9" Type="http://schemas.openxmlformats.org/officeDocument/2006/relationships/image" Target="../media/image24.jpg"/><Relationship Id="rId1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mjnoori.ir/" TargetMode="External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jpe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jpg"/><Relationship Id="rId5" Type="http://schemas.openxmlformats.org/officeDocument/2006/relationships/image" Target="../media/image5.png"/><Relationship Id="rId4" Type="http://schemas.openxmlformats.org/officeDocument/2006/relationships/hyperlink" Target="http://mjnoori.ir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mjnoori.ir/" TargetMode="Externa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2eluiis(2)">
            <a:extLst>
              <a:ext uri="{FF2B5EF4-FFF2-40B4-BE49-F238E27FC236}">
                <a16:creationId xmlns:a16="http://schemas.microsoft.com/office/drawing/2014/main" id="{E0E11ECB-0872-42C5-B694-3EA0F39D31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64338" y="4084930"/>
            <a:ext cx="586928" cy="445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2eluiis(2)">
            <a:extLst>
              <a:ext uri="{FF2B5EF4-FFF2-40B4-BE49-F238E27FC236}">
                <a16:creationId xmlns:a16="http://schemas.microsoft.com/office/drawing/2014/main" id="{E22834DF-2C5D-4B03-80C1-ACB9E4498A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16219" y="4883877"/>
            <a:ext cx="586928" cy="445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EB6210-3367-E68F-0BF8-37BA12C3F9E0}"/>
              </a:ext>
            </a:extLst>
          </p:cNvPr>
          <p:cNvSpPr txBox="1">
            <a:spLocks/>
          </p:cNvSpPr>
          <p:nvPr/>
        </p:nvSpPr>
        <p:spPr bwMode="auto">
          <a:xfrm>
            <a:off x="2811742" y="3068960"/>
            <a:ext cx="3520516" cy="1485022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fa-IR"/>
            </a:defPPr>
            <a:lvl1pPr algn="ctr">
              <a:defRPr sz="3600" b="1">
                <a:ln w="9525">
                  <a:solidFill>
                    <a:srgbClr val="C00000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defRPr>
            </a:lvl1pPr>
          </a:lstStyle>
          <a:p>
            <a:r>
              <a:rPr lang="fa-IR" sz="2800" dirty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cs typeface="B Titr" panose="00000700000000000000" pitchFamily="2" charset="-78"/>
              </a:rPr>
              <a:t>کارگاه آموزش سواد رسانه</a:t>
            </a:r>
          </a:p>
          <a:p>
            <a:endParaRPr lang="en-US" sz="1200" dirty="0">
              <a:ln w="9525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cs typeface="B Titr" panose="00000700000000000000" pitchFamily="2" charset="-78"/>
            </a:endParaRPr>
          </a:p>
          <a:p>
            <a:r>
              <a:rPr lang="fa-IR" sz="2400" dirty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cs typeface="B Titr" panose="00000700000000000000" pitchFamily="2" charset="-78"/>
              </a:rPr>
              <a:t>(نشانه شناسی)</a:t>
            </a:r>
          </a:p>
          <a:p>
            <a:endParaRPr lang="en-US" sz="1050" dirty="0">
              <a:ln w="9525">
                <a:solidFill>
                  <a:schemeClr val="tx1">
                    <a:lumMod val="95000"/>
                  </a:schemeClr>
                </a:solidFill>
                <a:prstDash val="solid"/>
              </a:ln>
              <a:solidFill>
                <a:srgbClr val="006600"/>
              </a:solidFill>
              <a:cs typeface="B Titr" panose="00000700000000000000" pitchFamily="2" charset="-78"/>
            </a:endParaRPr>
          </a:p>
          <a:p>
            <a:r>
              <a:rPr lang="fa-IR" sz="1600" dirty="0">
                <a:ln w="9525">
                  <a:solidFill>
                    <a:schemeClr val="tx1">
                      <a:lumMod val="95000"/>
                    </a:schemeClr>
                  </a:solidFill>
                  <a:prstDash val="solid"/>
                </a:ln>
                <a:solidFill>
                  <a:srgbClr val="006600"/>
                </a:solidFill>
                <a:cs typeface="B Titr" panose="00000700000000000000" pitchFamily="2" charset="-78"/>
              </a:rPr>
              <a:t>محمد جواد نوری تلاوکی</a:t>
            </a:r>
            <a:endParaRPr lang="fa-IR" sz="1600" dirty="0">
              <a:ln w="9525">
                <a:solidFill>
                  <a:srgbClr val="FFFF00"/>
                </a:solidFill>
                <a:prstDash val="solid"/>
              </a:ln>
              <a:solidFill>
                <a:srgbClr val="006600"/>
              </a:solidFill>
              <a:cs typeface="B Titr" panose="00000700000000000000" pitchFamily="2" charset="-78"/>
            </a:endParaRPr>
          </a:p>
        </p:txBody>
      </p:sp>
      <p:sp>
        <p:nvSpPr>
          <p:cNvPr id="3" name="TextBox 2">
            <a:hlinkClick r:id="rId5"/>
            <a:extLst>
              <a:ext uri="{FF2B5EF4-FFF2-40B4-BE49-F238E27FC236}">
                <a16:creationId xmlns:a16="http://schemas.microsoft.com/office/drawing/2014/main" id="{799D231A-AE60-550B-941B-7CB2F76F5707}"/>
              </a:ext>
            </a:extLst>
          </p:cNvPr>
          <p:cNvSpPr txBox="1"/>
          <p:nvPr/>
        </p:nvSpPr>
        <p:spPr>
          <a:xfrm>
            <a:off x="1295548" y="5558319"/>
            <a:ext cx="2031593" cy="369332"/>
          </a:xfrm>
          <a:prstGeom prst="rect">
            <a:avLst/>
          </a:prstGeom>
          <a:noFill/>
          <a:ln w="3175"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en-US" sz="1800" b="1" dirty="0">
                <a:ln>
                  <a:solidFill>
                    <a:srgbClr val="008000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http://Mjnoori.ir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7F091F-D07E-4848-D298-A6FF0D632B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34" y="5495217"/>
            <a:ext cx="463413" cy="463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ADB066B-3B0C-1271-434F-99BD9108D019}"/>
              </a:ext>
            </a:extLst>
          </p:cNvPr>
          <p:cNvSpPr txBox="1"/>
          <p:nvPr/>
        </p:nvSpPr>
        <p:spPr>
          <a:xfrm>
            <a:off x="3347864" y="1772816"/>
            <a:ext cx="5428264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a-IR"/>
            </a:defPPr>
            <a:lvl1pPr marL="0" marR="0" lvl="0" indent="0" algn="justLow" defTabSz="914400" rtl="1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B Nazanin" panose="00000400000000000000" pitchFamily="2" charset="-78"/>
              </a:defRPr>
            </a:lvl1pPr>
          </a:lstStyle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6952F2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از سوی دیگر، پروسۀ ساخت این انیمیشن 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هفت دقیقه‌ای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6952F2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، 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۴ سال 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6952F2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زمان برده است. این مسأله، نشان می‌دهد که، روال ساخت این انیمیشن، یک روند کاملاً هوشمندانه بوده، و این هوشمندی، در قالب قرار دادن انبوهی از کدها و رمزها، در درون هر نماد، رخ می نماید.</a:t>
            </a:r>
          </a:p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2000" b="1" i="0" u="none" strike="noStrike" kern="1200" cap="none" spc="0" normalizeH="0" baseline="0" noProof="0" dirty="0">
              <a:ln>
                <a:noFill/>
              </a:ln>
              <a:solidFill>
                <a:srgbClr val="6952F2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B Nazanin" panose="00000400000000000000" pitchFamily="2" charset="-78"/>
            </a:endParaRPr>
          </a:p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6952F2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همچنین، باید به این نکته اشاره نمود که هر نماد به کار رفته در این انیمیشن، 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چند لایه 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6952F2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دارد یعنی این گونه نیست که، یک نماد، صرفاً به یک پیام اشاره کند؛ بلکه 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یک نماد، ممکن است هم‌زمان به 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پنج یا شش لایه رمزی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، اشاره داشته باشد.</a:t>
            </a:r>
          </a:p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2000" b="1" i="0" u="none" strike="noStrike" kern="1200" cap="none" spc="0" normalizeH="0" baseline="0" noProof="0" dirty="0">
              <a:ln>
                <a:noFill/>
              </a:ln>
              <a:solidFill>
                <a:srgbClr val="6952F2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B Nazanin" panose="00000400000000000000" pitchFamily="2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5396E3-16F0-41B1-7366-0E73979A14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72816"/>
            <a:ext cx="2811592" cy="144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7777B6-6FCF-1172-D2AD-D8C2530292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12" y="3573016"/>
            <a:ext cx="2783320" cy="1801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0B438B-C2E5-7D1B-D6ED-098F6B2AAD98}"/>
              </a:ext>
            </a:extLst>
          </p:cNvPr>
          <p:cNvSpPr txBox="1"/>
          <p:nvPr/>
        </p:nvSpPr>
        <p:spPr>
          <a:xfrm>
            <a:off x="3103742" y="1022048"/>
            <a:ext cx="1796920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a-IR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ranNastaliq" panose="02020505000000020003" pitchFamily="18" charset="0"/>
                <a:cs typeface="B Titr" panose="00000700000000000000" pitchFamily="2" charset="-78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B Titr" panose="00000700000000000000" pitchFamily="2" charset="-78"/>
              </a:rPr>
              <a:t>I, Pet Goat 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D90F284-935B-E8D2-6AE9-DBC883AE412D}"/>
              </a:ext>
            </a:extLst>
          </p:cNvPr>
          <p:cNvSpPr/>
          <p:nvPr/>
        </p:nvSpPr>
        <p:spPr>
          <a:xfrm>
            <a:off x="4783620" y="1022049"/>
            <a:ext cx="10436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 dirty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ranNastaliq" panose="02020505000000020003" pitchFamily="18" charset="0"/>
                <a:ea typeface="+mn-ea"/>
                <a:cs typeface="B Titr" panose="00000700000000000000" pitchFamily="2" charset="-78"/>
              </a:rPr>
              <a:t>انیمیشن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879F64-5722-BCAD-270E-30642CE13A38}"/>
              </a:ext>
            </a:extLst>
          </p:cNvPr>
          <p:cNvSpPr/>
          <p:nvPr/>
        </p:nvSpPr>
        <p:spPr>
          <a:xfrm>
            <a:off x="6876256" y="241484"/>
            <a:ext cx="19454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b="1" i="0" u="none" strike="noStrike" kern="1200" cap="none" spc="0" normalizeH="0" baseline="0" noProof="0" dirty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ranNastaliq" panose="02020505000000020003" pitchFamily="18" charset="0"/>
                <a:ea typeface="+mn-ea"/>
                <a:cs typeface="B Titr" panose="00000700000000000000" pitchFamily="2" charset="-78"/>
              </a:rPr>
              <a:t>نشانه شناسی</a:t>
            </a:r>
          </a:p>
        </p:txBody>
      </p:sp>
      <p:sp>
        <p:nvSpPr>
          <p:cNvPr id="4" name="TextBox 3">
            <a:hlinkClick r:id="rId6"/>
            <a:extLst>
              <a:ext uri="{FF2B5EF4-FFF2-40B4-BE49-F238E27FC236}">
                <a16:creationId xmlns:a16="http://schemas.microsoft.com/office/drawing/2014/main" id="{D46B4A0D-8DB8-6ADB-DFDC-81ADF6CDCBEA}"/>
              </a:ext>
            </a:extLst>
          </p:cNvPr>
          <p:cNvSpPr txBox="1"/>
          <p:nvPr/>
        </p:nvSpPr>
        <p:spPr>
          <a:xfrm>
            <a:off x="548845" y="6519446"/>
            <a:ext cx="2031593" cy="338554"/>
          </a:xfrm>
          <a:prstGeom prst="rect">
            <a:avLst/>
          </a:prstGeom>
          <a:noFill/>
          <a:ln w="3175"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en-US" sz="1600" b="1" dirty="0">
                <a:ln>
                  <a:noFill/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http://Mjnoori.ir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E459F2-0899-5AAD-AB1D-44107FD9C8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6506187"/>
            <a:ext cx="369332" cy="338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2293478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ADB066B-3B0C-1271-434F-99BD9108D019}"/>
              </a:ext>
            </a:extLst>
          </p:cNvPr>
          <p:cNvSpPr txBox="1"/>
          <p:nvPr/>
        </p:nvSpPr>
        <p:spPr>
          <a:xfrm>
            <a:off x="3333744" y="1700808"/>
            <a:ext cx="553374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a-IR"/>
            </a:defPPr>
            <a:lvl1pPr marL="0" marR="0" lvl="0" indent="0" algn="justLow" defTabSz="914400" rtl="1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B Nazanin" panose="00000400000000000000" pitchFamily="2" charset="-78"/>
              </a:defRPr>
            </a:lvl1pPr>
          </a:lstStyle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انیمیشن 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«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I, Pet Goat 2</a:t>
            </a:r>
            <a:r>
              <a:rPr kumimoji="0" lang="fa-IR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 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»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،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 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سال ۲۰۱۲ میلادی در سطح بین‌المللی عرضه شد و چند جایزه بین‌المللی نیز دریافت کرد. با این وجود توجه چندانی به این انیمیشن از نظر ابعاد مختلف نشد تا اینکه بعد از آتش‌سوزی 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6952F2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کلیسای نوتردام پاریس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 در 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آوریل ۲۰۱۹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 میلادی زوایای این انیمیشن مورد بررسی قرار گرفت.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B Nazanin" panose="00000400000000000000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69442B-A864-7B4F-B1EB-2451B2E93B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12" y="1856628"/>
            <a:ext cx="2783320" cy="1801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B625FD-349A-199B-25C0-87B2763F37D7}"/>
              </a:ext>
            </a:extLst>
          </p:cNvPr>
          <p:cNvSpPr txBox="1"/>
          <p:nvPr/>
        </p:nvSpPr>
        <p:spPr>
          <a:xfrm>
            <a:off x="3333744" y="3899664"/>
            <a:ext cx="559132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a-IR"/>
            </a:defPPr>
            <a:lvl1pPr marL="0" marR="0" lvl="0" indent="0" algn="justLow" defTabSz="914400" rtl="1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B Nazanin" panose="00000400000000000000" pitchFamily="2" charset="-78"/>
              </a:defRPr>
            </a:lvl1pPr>
          </a:lstStyle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در این مستند به 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نقشه‌های آخرالزمانی 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در راستای 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«نظم نوین جهانی شیطانی»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 همچون 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ویروس کرونا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، 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روی کار آمدن ترامپ 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و 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اهداف نهفته در پس آن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، 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شهادت سپهبد حاج قاسم سلیمانی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، 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بحران‌های اقتصادی و امنیتی در جهان و در منطقه غرب آسیا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، 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طرح فروپاشی آمریکا 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و 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انتقال پایتختی حکومت واحد جهانی از واشنگتن به اورشلیم 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پرداخته شده است.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7FA412-A2E7-2F6B-CE2C-FBE730312B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84" y="4077072"/>
            <a:ext cx="2817318" cy="1556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F5DD26-6023-106B-B5E1-78358E62FD80}"/>
              </a:ext>
            </a:extLst>
          </p:cNvPr>
          <p:cNvSpPr txBox="1"/>
          <p:nvPr/>
        </p:nvSpPr>
        <p:spPr>
          <a:xfrm>
            <a:off x="3103742" y="1022048"/>
            <a:ext cx="1796920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a-IR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ranNastaliq" panose="02020505000000020003" pitchFamily="18" charset="0"/>
                <a:cs typeface="B Titr" panose="00000700000000000000" pitchFamily="2" charset="-78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B Titr" panose="00000700000000000000" pitchFamily="2" charset="-78"/>
              </a:rPr>
              <a:t>I, Pet Goat 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7157C8-79F3-E20F-5CD4-8E2935FC89BA}"/>
              </a:ext>
            </a:extLst>
          </p:cNvPr>
          <p:cNvSpPr/>
          <p:nvPr/>
        </p:nvSpPr>
        <p:spPr>
          <a:xfrm>
            <a:off x="4783620" y="1022049"/>
            <a:ext cx="10436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 dirty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ranNastaliq" panose="02020505000000020003" pitchFamily="18" charset="0"/>
                <a:ea typeface="+mn-ea"/>
                <a:cs typeface="B Titr" panose="00000700000000000000" pitchFamily="2" charset="-78"/>
              </a:rPr>
              <a:t>انیمیشن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9E4D6A-46E4-59BB-3BED-619F27AC07DD}"/>
              </a:ext>
            </a:extLst>
          </p:cNvPr>
          <p:cNvSpPr/>
          <p:nvPr/>
        </p:nvSpPr>
        <p:spPr>
          <a:xfrm>
            <a:off x="6876256" y="241484"/>
            <a:ext cx="19454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b="1" i="0" u="none" strike="noStrike" kern="1200" cap="none" spc="0" normalizeH="0" baseline="0" noProof="0" dirty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ranNastaliq" panose="02020505000000020003" pitchFamily="18" charset="0"/>
                <a:ea typeface="+mn-ea"/>
                <a:cs typeface="B Titr" panose="00000700000000000000" pitchFamily="2" charset="-78"/>
              </a:rPr>
              <a:t>نشانه شناسی</a:t>
            </a:r>
          </a:p>
        </p:txBody>
      </p:sp>
      <p:sp>
        <p:nvSpPr>
          <p:cNvPr id="9" name="TextBox 8">
            <a:hlinkClick r:id="rId6"/>
            <a:extLst>
              <a:ext uri="{FF2B5EF4-FFF2-40B4-BE49-F238E27FC236}">
                <a16:creationId xmlns:a16="http://schemas.microsoft.com/office/drawing/2014/main" id="{AA25C33F-DE73-5C67-20B5-CFB4689E88B4}"/>
              </a:ext>
            </a:extLst>
          </p:cNvPr>
          <p:cNvSpPr txBox="1"/>
          <p:nvPr/>
        </p:nvSpPr>
        <p:spPr>
          <a:xfrm>
            <a:off x="548845" y="6519446"/>
            <a:ext cx="2031593" cy="338554"/>
          </a:xfrm>
          <a:prstGeom prst="rect">
            <a:avLst/>
          </a:prstGeom>
          <a:noFill/>
          <a:ln w="3175"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en-US" sz="1600" b="1" dirty="0">
                <a:ln>
                  <a:noFill/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http://Mjnoori.ir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A9AA46-C79A-5B21-45EF-05E104EF0B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6506187"/>
            <a:ext cx="369332" cy="338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2364270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ADB066B-3B0C-1271-434F-99BD9108D019}"/>
              </a:ext>
            </a:extLst>
          </p:cNvPr>
          <p:cNvSpPr txBox="1"/>
          <p:nvPr/>
        </p:nvSpPr>
        <p:spPr>
          <a:xfrm>
            <a:off x="3347864" y="1772816"/>
            <a:ext cx="5428264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a-IR"/>
            </a:defPPr>
            <a:lvl1pPr marL="0" marR="0" lvl="0" indent="0" algn="justLow" defTabSz="914400" rtl="1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B Nazanin" panose="00000400000000000000" pitchFamily="2" charset="-78"/>
              </a:defRPr>
            </a:lvl1pPr>
          </a:lstStyle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نکته مهم:</a:t>
            </a:r>
          </a:p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2000" b="1" i="0" u="none" strike="noStrike" kern="1200" cap="none" spc="0" normalizeH="0" baseline="0" noProof="0" dirty="0">
              <a:ln>
                <a:noFill/>
              </a:ln>
              <a:solidFill>
                <a:srgbClr val="6952F2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B Nazanin" panose="00000400000000000000" pitchFamily="2" charset="-78"/>
            </a:endParaRPr>
          </a:p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6952F2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باید به این نکته اشاره کنیم که به هیچ عنوان این انیمیشن 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قابلیت پیش‌گویی 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6952F2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ندارد. </a:t>
            </a:r>
          </a:p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6952F2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یعنی این طور نیست که کارگردان، از اتفاقات آینده، به دلیل پیش‌گویی، باخبر باشد. بلکه کارگردان، خودش از اعضای بلندپایۀ ایلومیناتی و فراماسونری است، و تلاش نموده است تا 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برنامه هایی 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6952F2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را که فراماسونری و ایلومیناتی، 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برای آینده 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6952F2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دارند، در قالب این انیمیشن، کدگذاری کرده، و در سراسر دنیا، منتشر نماید.</a:t>
            </a:r>
          </a:p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2000" b="1" i="0" u="none" strike="noStrike" kern="1200" cap="none" spc="0" normalizeH="0" baseline="0" noProof="0" dirty="0">
              <a:ln>
                <a:noFill/>
              </a:ln>
              <a:solidFill>
                <a:srgbClr val="6952F2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B Nazanin" panose="00000400000000000000" pitchFamily="2" charset="-78"/>
            </a:endParaRPr>
          </a:p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2000" b="1" i="0" u="none" strike="noStrike" kern="1200" cap="none" spc="0" normalizeH="0" baseline="0" noProof="0" dirty="0">
              <a:ln>
                <a:noFill/>
              </a:ln>
              <a:solidFill>
                <a:srgbClr val="6952F2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B Nazanin" panose="00000400000000000000" pitchFamily="2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5396E3-16F0-41B1-7366-0E73979A14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72816"/>
            <a:ext cx="2811592" cy="144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7777B6-6FCF-1172-D2AD-D8C2530292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12" y="3573016"/>
            <a:ext cx="2783320" cy="1801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0B438B-C2E5-7D1B-D6ED-098F6B2AAD98}"/>
              </a:ext>
            </a:extLst>
          </p:cNvPr>
          <p:cNvSpPr txBox="1"/>
          <p:nvPr/>
        </p:nvSpPr>
        <p:spPr>
          <a:xfrm>
            <a:off x="3103742" y="1022048"/>
            <a:ext cx="1796920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a-IR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ranNastaliq" panose="02020505000000020003" pitchFamily="18" charset="0"/>
                <a:cs typeface="B Titr" panose="00000700000000000000" pitchFamily="2" charset="-78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B Titr" panose="00000700000000000000" pitchFamily="2" charset="-78"/>
              </a:rPr>
              <a:t>I, Pet Goat 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D90F284-935B-E8D2-6AE9-DBC883AE412D}"/>
              </a:ext>
            </a:extLst>
          </p:cNvPr>
          <p:cNvSpPr/>
          <p:nvPr/>
        </p:nvSpPr>
        <p:spPr>
          <a:xfrm>
            <a:off x="4783620" y="1022049"/>
            <a:ext cx="10436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 dirty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ranNastaliq" panose="02020505000000020003" pitchFamily="18" charset="0"/>
                <a:ea typeface="+mn-ea"/>
                <a:cs typeface="B Titr" panose="00000700000000000000" pitchFamily="2" charset="-78"/>
              </a:rPr>
              <a:t>انیمیشن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879F64-5722-BCAD-270E-30642CE13A38}"/>
              </a:ext>
            </a:extLst>
          </p:cNvPr>
          <p:cNvSpPr/>
          <p:nvPr/>
        </p:nvSpPr>
        <p:spPr>
          <a:xfrm>
            <a:off x="6876256" y="241484"/>
            <a:ext cx="19454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b="1" i="0" u="none" strike="noStrike" kern="1200" cap="none" spc="0" normalizeH="0" baseline="0" noProof="0" dirty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ranNastaliq" panose="02020505000000020003" pitchFamily="18" charset="0"/>
                <a:ea typeface="+mn-ea"/>
                <a:cs typeface="B Titr" panose="00000700000000000000" pitchFamily="2" charset="-78"/>
              </a:rPr>
              <a:t>نشانه شناسی</a:t>
            </a:r>
          </a:p>
        </p:txBody>
      </p:sp>
      <p:sp>
        <p:nvSpPr>
          <p:cNvPr id="4" name="TextBox 3">
            <a:hlinkClick r:id="rId6"/>
            <a:extLst>
              <a:ext uri="{FF2B5EF4-FFF2-40B4-BE49-F238E27FC236}">
                <a16:creationId xmlns:a16="http://schemas.microsoft.com/office/drawing/2014/main" id="{2FB1EB30-81F7-37F2-4B50-AA808DE9C493}"/>
              </a:ext>
            </a:extLst>
          </p:cNvPr>
          <p:cNvSpPr txBox="1"/>
          <p:nvPr/>
        </p:nvSpPr>
        <p:spPr>
          <a:xfrm>
            <a:off x="548845" y="6519446"/>
            <a:ext cx="2031593" cy="338554"/>
          </a:xfrm>
          <a:prstGeom prst="rect">
            <a:avLst/>
          </a:prstGeom>
          <a:noFill/>
          <a:ln w="3175"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en-US" sz="1600" b="1" dirty="0">
                <a:ln>
                  <a:noFill/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http://Mjnoori.ir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ADA323-592E-FB31-1645-AA6DB601681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6506187"/>
            <a:ext cx="369332" cy="338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8522041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ADB066B-3B0C-1271-434F-99BD9108D019}"/>
              </a:ext>
            </a:extLst>
          </p:cNvPr>
          <p:cNvSpPr txBox="1"/>
          <p:nvPr/>
        </p:nvSpPr>
        <p:spPr>
          <a:xfrm>
            <a:off x="755576" y="2132856"/>
            <a:ext cx="8006212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a-IR"/>
            </a:defPPr>
            <a:lvl1pPr marL="0" marR="0" lvl="0" indent="0" algn="justLow" defTabSz="914400" rtl="1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B Nazanin" panose="00000400000000000000" pitchFamily="2" charset="-78"/>
              </a:defRPr>
            </a:lvl1pPr>
          </a:lstStyle>
          <a:p>
            <a:pPr marL="342900" marR="0" lvl="0" indent="-342900" algn="justLow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صحنه ای 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تاریک و برف آلود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، فضای محصور در زمینی پوشیده از برف آغاز انیمیشن</a:t>
            </a:r>
          </a:p>
          <a:p>
            <a:pPr marL="342900" marR="0" lvl="0" indent="-342900" algn="justLow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a-IR" sz="2000" dirty="0"/>
              <a:t>نوری</a:t>
            </a:r>
            <a:r>
              <a:rPr lang="fa-IR" sz="2000" dirty="0">
                <a:solidFill>
                  <a:srgbClr val="6952F2"/>
                </a:solidFill>
              </a:rPr>
              <a:t> که به سمت جعبه چوبی سوراخدار می تابد </a:t>
            </a:r>
          </a:p>
          <a:p>
            <a:pPr marL="342900" marR="0" lvl="0" indent="-342900" algn="justLow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نقاشی شخصی که در دست راستش یک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 اسلحه 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و در دست چپ 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بندی دارد که به گردن سگ بسته شده است 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و در جلوی دهان سگ کلمه 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(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woop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)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 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نوشته شده است.</a:t>
            </a:r>
          </a:p>
          <a:p>
            <a:pPr marL="342900" marR="0" lvl="0" indent="-342900" algn="justLow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6952F2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بیرون آمدن 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سر یک بز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6952F2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 که بر روی پیشانی خود یک 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بارکد با عدد (666) 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6952F2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دارد و چرخاندن سر خود برخلاف عقربه های ساعت درحالی که در چشمش علامت 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هیبنو تیزم 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6952F2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دیده میشود .</a:t>
            </a:r>
          </a:p>
          <a:p>
            <a:pPr marL="342900" marR="0" lvl="0" indent="-342900" algn="justLow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دست</a:t>
            </a:r>
            <a:r>
              <a:rPr lang="fa-IR" sz="2000" dirty="0">
                <a:solidFill>
                  <a:srgbClr val="006600"/>
                </a:solidFill>
              </a:rPr>
              <a:t>هایی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 تداعی کننده دستهای اجنه و شیطان، که در دست چپ 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انگشتری طلایی به شکل دلار 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و در دست راست انگشتان آغشته به  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خون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 و 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چوبه ای مانند چوبه کنترل عروسک خیمه شب بازی 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که در حال کنترل بوش است.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0B438B-C2E5-7D1B-D6ED-098F6B2AAD98}"/>
              </a:ext>
            </a:extLst>
          </p:cNvPr>
          <p:cNvSpPr txBox="1"/>
          <p:nvPr/>
        </p:nvSpPr>
        <p:spPr>
          <a:xfrm>
            <a:off x="6228184" y="260648"/>
            <a:ext cx="1796920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a-IR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ranNastaliq" panose="02020505000000020003" pitchFamily="18" charset="0"/>
                <a:cs typeface="B Titr" panose="00000700000000000000" pitchFamily="2" charset="-78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B Titr" panose="00000700000000000000" pitchFamily="2" charset="-78"/>
              </a:rPr>
              <a:t>I, Pet Goat 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D90F284-935B-E8D2-6AE9-DBC883AE412D}"/>
              </a:ext>
            </a:extLst>
          </p:cNvPr>
          <p:cNvSpPr/>
          <p:nvPr/>
        </p:nvSpPr>
        <p:spPr>
          <a:xfrm>
            <a:off x="7908062" y="260649"/>
            <a:ext cx="10436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 dirty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ranNastaliq" panose="02020505000000020003" pitchFamily="18" charset="0"/>
                <a:ea typeface="+mn-ea"/>
                <a:cs typeface="B Titr" panose="00000700000000000000" pitchFamily="2" charset="-78"/>
              </a:rPr>
              <a:t>انیمیشن</a:t>
            </a:r>
          </a:p>
        </p:txBody>
      </p:sp>
      <p:sp>
        <p:nvSpPr>
          <p:cNvPr id="4" name="TextBox 3">
            <a:hlinkClick r:id="rId4"/>
            <a:extLst>
              <a:ext uri="{FF2B5EF4-FFF2-40B4-BE49-F238E27FC236}">
                <a16:creationId xmlns:a16="http://schemas.microsoft.com/office/drawing/2014/main" id="{D46B4A0D-8DB8-6ADB-DFDC-81ADF6CDCBEA}"/>
              </a:ext>
            </a:extLst>
          </p:cNvPr>
          <p:cNvSpPr txBox="1"/>
          <p:nvPr/>
        </p:nvSpPr>
        <p:spPr>
          <a:xfrm>
            <a:off x="548845" y="6519446"/>
            <a:ext cx="2031593" cy="338554"/>
          </a:xfrm>
          <a:prstGeom prst="rect">
            <a:avLst/>
          </a:prstGeom>
          <a:noFill/>
          <a:ln w="317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http://Mjnoori.ir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E459F2-0899-5AAD-AB1D-44107FD9C8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6506187"/>
            <a:ext cx="369332" cy="338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88A4A4E-4E3C-9EC7-B8D1-E1DD0C21AF52}"/>
              </a:ext>
            </a:extLst>
          </p:cNvPr>
          <p:cNvSpPr/>
          <p:nvPr/>
        </p:nvSpPr>
        <p:spPr>
          <a:xfrm>
            <a:off x="1564641" y="1324212"/>
            <a:ext cx="58045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 dirty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ranNastaliq" panose="02020505000000020003" pitchFamily="18" charset="0"/>
                <a:ea typeface="+mn-ea"/>
                <a:cs typeface="B Titr" panose="00000700000000000000" pitchFamily="2" charset="-78"/>
              </a:rPr>
              <a:t>برخی از نمادهای استفاده شده در این انیمیشن</a:t>
            </a:r>
          </a:p>
        </p:txBody>
      </p:sp>
    </p:spTree>
    <p:extLst>
      <p:ext uri="{BB962C8B-B14F-4D97-AF65-F5344CB8AC3E}">
        <p14:creationId xmlns:p14="http://schemas.microsoft.com/office/powerpoint/2010/main" val="49347559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ADB066B-3B0C-1271-434F-99BD9108D019}"/>
              </a:ext>
            </a:extLst>
          </p:cNvPr>
          <p:cNvSpPr txBox="1"/>
          <p:nvPr/>
        </p:nvSpPr>
        <p:spPr>
          <a:xfrm>
            <a:off x="683568" y="1916832"/>
            <a:ext cx="8006212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a-IR"/>
            </a:defPPr>
            <a:lvl1pPr marL="0" marR="0" lvl="0" indent="0" algn="justLow" defTabSz="914400" rtl="1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B Nazanin" panose="00000400000000000000" pitchFamily="2" charset="-78"/>
              </a:defRPr>
            </a:lvl1pPr>
          </a:lstStyle>
          <a:p>
            <a:pPr marL="342900" marR="0" lvl="0" indent="-342900" algn="justLow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کلاه تولد به رنگ سفید 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که روی آن 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حرف 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D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) به رنگ ارغوانی 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نوشته شده است</a:t>
            </a:r>
            <a:r>
              <a:rPr lang="fa-IR" sz="2000" dirty="0">
                <a:solidFill>
                  <a:srgbClr val="006600"/>
                </a:solidFill>
              </a:rPr>
              <a:t> و رنگ ارغوانی صندلی بوش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 </a:t>
            </a:r>
          </a:p>
          <a:p>
            <a:pPr marL="342900" marR="0" lvl="0" indent="-342900" algn="justLow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6952F2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جملاتی که اشاره دارد به یک ضرب المثل و البته ناقص که می گوید (اگر یکبار من را فریب دادی شرم بر تو باد) و ادامه آن را نمی گوید اما اگر دوبار من را فریب دادی شرم برخودم باد</a:t>
            </a:r>
          </a:p>
          <a:p>
            <a:pPr marL="342900" marR="0" lvl="0" indent="-342900" algn="justLow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کف شطرنجی 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کلاس 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fa-IR" sz="2000" dirty="0">
                <a:solidFill>
                  <a:srgbClr val="6952F2"/>
                </a:solidFill>
              </a:rPr>
              <a:t>نقاشی هایی که بر روی تخته دیده می شود: (</a:t>
            </a:r>
            <a:r>
              <a:rPr lang="fa-IR" sz="2000" dirty="0"/>
              <a:t>خانه در حال سوختن</a:t>
            </a:r>
            <a:r>
              <a:rPr lang="fa-IR" sz="2000" dirty="0">
                <a:solidFill>
                  <a:srgbClr val="6952F2"/>
                </a:solidFill>
              </a:rPr>
              <a:t>، </a:t>
            </a:r>
            <a:r>
              <a:rPr lang="fa-IR" sz="2000" dirty="0"/>
              <a:t>کوسه عصبانی</a:t>
            </a:r>
            <a:r>
              <a:rPr lang="fa-IR" sz="2000" dirty="0">
                <a:solidFill>
                  <a:srgbClr val="6952F2"/>
                </a:solidFill>
              </a:rPr>
              <a:t>، </a:t>
            </a:r>
            <a:r>
              <a:rPr lang="fa-IR" sz="2000" dirty="0"/>
              <a:t>انسان یک پایی که به دار آویخته شده</a:t>
            </a:r>
            <a:r>
              <a:rPr lang="fa-IR" sz="2000" dirty="0">
                <a:solidFill>
                  <a:srgbClr val="6952F2"/>
                </a:solidFill>
              </a:rPr>
              <a:t> با </a:t>
            </a:r>
            <a:r>
              <a:rPr lang="fa-IR" sz="2000" dirty="0"/>
              <a:t>کلمه کامل نشده ای که در کنار آن نوشته شده </a:t>
            </a:r>
            <a:r>
              <a:rPr lang="fa-IR" sz="2000" dirty="0">
                <a:solidFill>
                  <a:srgbClr val="6952F2"/>
                </a:solidFill>
              </a:rPr>
              <a:t>است. )</a:t>
            </a:r>
          </a:p>
          <a:p>
            <a:pPr marL="342900" marR="0" lvl="0" indent="-342900" algn="justLow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نقشه ای 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که چند جای ان با پونز علامت گذاری شده است .</a:t>
            </a:r>
          </a:p>
          <a:p>
            <a:pPr marL="342900" lvl="0" indent="-342900">
              <a:buFont typeface="Wingdings" panose="05000000000000000000" pitchFamily="2" charset="2"/>
              <a:buChar char="§"/>
              <a:defRPr/>
            </a:pPr>
            <a:r>
              <a:rPr lang="fa-IR" sz="2000" dirty="0">
                <a:solidFill>
                  <a:srgbClr val="6952F2"/>
                </a:solidFill>
              </a:rPr>
              <a:t>تصویرجغد یا گرگ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0B438B-C2E5-7D1B-D6ED-098F6B2AAD98}"/>
              </a:ext>
            </a:extLst>
          </p:cNvPr>
          <p:cNvSpPr txBox="1"/>
          <p:nvPr/>
        </p:nvSpPr>
        <p:spPr>
          <a:xfrm>
            <a:off x="6228184" y="260648"/>
            <a:ext cx="1796920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a-IR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ranNastaliq" panose="02020505000000020003" pitchFamily="18" charset="0"/>
                <a:cs typeface="B Titr" panose="00000700000000000000" pitchFamily="2" charset="-78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B Titr" panose="00000700000000000000" pitchFamily="2" charset="-78"/>
              </a:rPr>
              <a:t>I, Pet Goat 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D90F284-935B-E8D2-6AE9-DBC883AE412D}"/>
              </a:ext>
            </a:extLst>
          </p:cNvPr>
          <p:cNvSpPr/>
          <p:nvPr/>
        </p:nvSpPr>
        <p:spPr>
          <a:xfrm>
            <a:off x="7908062" y="260649"/>
            <a:ext cx="10436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 dirty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ranNastaliq" panose="02020505000000020003" pitchFamily="18" charset="0"/>
                <a:ea typeface="+mn-ea"/>
                <a:cs typeface="B Titr" panose="00000700000000000000" pitchFamily="2" charset="-78"/>
              </a:rPr>
              <a:t>انیمیشن</a:t>
            </a:r>
          </a:p>
        </p:txBody>
      </p:sp>
      <p:sp>
        <p:nvSpPr>
          <p:cNvPr id="4" name="TextBox 3">
            <a:hlinkClick r:id="rId4"/>
            <a:extLst>
              <a:ext uri="{FF2B5EF4-FFF2-40B4-BE49-F238E27FC236}">
                <a16:creationId xmlns:a16="http://schemas.microsoft.com/office/drawing/2014/main" id="{D46B4A0D-8DB8-6ADB-DFDC-81ADF6CDCBEA}"/>
              </a:ext>
            </a:extLst>
          </p:cNvPr>
          <p:cNvSpPr txBox="1"/>
          <p:nvPr/>
        </p:nvSpPr>
        <p:spPr>
          <a:xfrm>
            <a:off x="548845" y="6519446"/>
            <a:ext cx="2031593" cy="338554"/>
          </a:xfrm>
          <a:prstGeom prst="rect">
            <a:avLst/>
          </a:prstGeom>
          <a:noFill/>
          <a:ln w="317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http://Mjnoori.ir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E459F2-0899-5AAD-AB1D-44107FD9C8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6506187"/>
            <a:ext cx="369332" cy="338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75E4D7F-DBB8-299C-34A5-02BEA40BBB84}"/>
              </a:ext>
            </a:extLst>
          </p:cNvPr>
          <p:cNvSpPr/>
          <p:nvPr/>
        </p:nvSpPr>
        <p:spPr>
          <a:xfrm>
            <a:off x="1600071" y="1217705"/>
            <a:ext cx="58045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 dirty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ranNastaliq" panose="02020505000000020003" pitchFamily="18" charset="0"/>
                <a:ea typeface="+mn-ea"/>
                <a:cs typeface="B Titr" panose="00000700000000000000" pitchFamily="2" charset="-78"/>
              </a:rPr>
              <a:t>برخی از نمادهای استفاده شده در این انیمیشن</a:t>
            </a:r>
          </a:p>
        </p:txBody>
      </p:sp>
    </p:spTree>
    <p:extLst>
      <p:ext uri="{BB962C8B-B14F-4D97-AF65-F5344CB8AC3E}">
        <p14:creationId xmlns:p14="http://schemas.microsoft.com/office/powerpoint/2010/main" val="3304628455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ADB066B-3B0C-1271-434F-99BD9108D019}"/>
              </a:ext>
            </a:extLst>
          </p:cNvPr>
          <p:cNvSpPr txBox="1"/>
          <p:nvPr/>
        </p:nvSpPr>
        <p:spPr>
          <a:xfrm>
            <a:off x="574538" y="1988840"/>
            <a:ext cx="8006212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a-IR"/>
            </a:defPPr>
            <a:lvl1pPr marL="0" marR="0" lvl="0" indent="0" algn="justLow" defTabSz="914400" rtl="1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B Nazanin" panose="00000400000000000000" pitchFamily="2" charset="-78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ar-SA" sz="2000" dirty="0">
                <a:solidFill>
                  <a:srgbClr val="006600"/>
                </a:solidFill>
              </a:rPr>
              <a:t>بالای تخته رو هم</a:t>
            </a:r>
            <a:r>
              <a:rPr lang="fa-IR" sz="2000" dirty="0">
                <a:solidFill>
                  <a:srgbClr val="006600"/>
                </a:solidFill>
              </a:rPr>
              <a:t> </a:t>
            </a:r>
            <a:r>
              <a:rPr lang="ar-SA" sz="2000" dirty="0">
                <a:solidFill>
                  <a:srgbClr val="006600"/>
                </a:solidFill>
              </a:rPr>
              <a:t>که اگه دقت کنید یه تابلو می بینید که </a:t>
            </a:r>
            <a:r>
              <a:rPr lang="ar-SA" sz="2000" dirty="0"/>
              <a:t>نماد تکامله </a:t>
            </a:r>
            <a:r>
              <a:rPr lang="ar-SA" sz="2000" dirty="0">
                <a:solidFill>
                  <a:srgbClr val="006600"/>
                </a:solidFill>
              </a:rPr>
              <a:t>و از ی</a:t>
            </a:r>
            <a:r>
              <a:rPr lang="fa-IR" sz="2000" dirty="0">
                <a:solidFill>
                  <a:srgbClr val="006600"/>
                </a:solidFill>
              </a:rPr>
              <a:t>ک</a:t>
            </a:r>
            <a:r>
              <a:rPr lang="ar-SA" sz="2000" dirty="0">
                <a:solidFill>
                  <a:srgbClr val="006600"/>
                </a:solidFill>
              </a:rPr>
              <a:t> ماهی شروع شده و در آخر به یه آدم رسیده که از بقیه هم با یه خط سفید جداش کرده که نشانه انسان برتر و این چیزاس</a:t>
            </a:r>
            <a:r>
              <a:rPr lang="fa-IR" sz="2000" dirty="0">
                <a:solidFill>
                  <a:srgbClr val="006600"/>
                </a:solidFill>
              </a:rPr>
              <a:t>ت.</a:t>
            </a:r>
            <a:r>
              <a:rPr lang="ar-SA" sz="2000" dirty="0">
                <a:solidFill>
                  <a:srgbClr val="006600"/>
                </a:solidFill>
              </a:rPr>
              <a:t> </a:t>
            </a:r>
            <a:endParaRPr kumimoji="0" lang="fa-IR" sz="20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B Nazanin" panose="00000400000000000000" pitchFamily="2" charset="-78"/>
            </a:endParaRPr>
          </a:p>
          <a:p>
            <a:pPr marL="342900" marR="0" lvl="0" indent="-342900" algn="justLow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آناتومی یک 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قلب غیر طبیعی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، 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اژدهای چینی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، تصویر 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جدایی دو نیمکره مغز 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به وسیله یک 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صاعقه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، یک 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تساوی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F=-F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، 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تصویر چند 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بلور برف 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در زیر تخته   </a:t>
            </a:r>
          </a:p>
          <a:p>
            <a:pPr marL="342900" marR="0" lvl="0" indent="-342900" algn="justLow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6952F2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تبدیل 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بوش 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6952F2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به 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اوباما 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6952F2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بعد از 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دو بار چرخش کامل سر 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6952F2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بدون اینکه بدنش تغییر کند (فقط سر و دستها عوض می شود) و بعد چشمک زدن او و با صدای بلند خندیدن او</a:t>
            </a:r>
          </a:p>
          <a:p>
            <a:pPr marL="342900" marR="0" lvl="0" indent="-342900" algn="justLow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کلاه آکادمیک 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سر اوباما با منگوله ارغوانی</a:t>
            </a:r>
          </a:p>
          <a:p>
            <a:pPr marL="342900" marR="0" lvl="0" indent="-342900" algn="justLow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a-IR" sz="2000" dirty="0">
                <a:solidFill>
                  <a:srgbClr val="006600"/>
                </a:solidFill>
              </a:rPr>
              <a:t>لکه پوستی و خالی که بر روی صورت اوباما دیده می شود</a:t>
            </a:r>
          </a:p>
          <a:p>
            <a:pPr marL="342900" marR="0" lvl="0" indent="-342900" algn="justLow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12 آدمک با چهره های محو و افسرده</a:t>
            </a:r>
          </a:p>
          <a:p>
            <a:pPr marL="342900" marR="0" lvl="0" indent="-342900" algn="justLow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a-IR" sz="2000" dirty="0">
                <a:solidFill>
                  <a:srgbClr val="006600"/>
                </a:solidFill>
              </a:rPr>
              <a:t>دختر موطلایی که در دستش یک سیب است و ...</a:t>
            </a:r>
            <a:endParaRPr kumimoji="0" lang="fa-IR" sz="20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B Nazanin" panose="00000400000000000000" pitchFamily="2" charset="-7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0B438B-C2E5-7D1B-D6ED-098F6B2AAD98}"/>
              </a:ext>
            </a:extLst>
          </p:cNvPr>
          <p:cNvSpPr txBox="1"/>
          <p:nvPr/>
        </p:nvSpPr>
        <p:spPr>
          <a:xfrm>
            <a:off x="6228184" y="260648"/>
            <a:ext cx="1796920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a-IR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ranNastaliq" panose="02020505000000020003" pitchFamily="18" charset="0"/>
                <a:cs typeface="B Titr" panose="00000700000000000000" pitchFamily="2" charset="-78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B Titr" panose="00000700000000000000" pitchFamily="2" charset="-78"/>
              </a:rPr>
              <a:t>I, Pet Goat 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D90F284-935B-E8D2-6AE9-DBC883AE412D}"/>
              </a:ext>
            </a:extLst>
          </p:cNvPr>
          <p:cNvSpPr/>
          <p:nvPr/>
        </p:nvSpPr>
        <p:spPr>
          <a:xfrm>
            <a:off x="7908062" y="260649"/>
            <a:ext cx="10436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 dirty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ranNastaliq" panose="02020505000000020003" pitchFamily="18" charset="0"/>
                <a:ea typeface="+mn-ea"/>
                <a:cs typeface="B Titr" panose="00000700000000000000" pitchFamily="2" charset="-78"/>
              </a:rPr>
              <a:t>انیمیشن</a:t>
            </a:r>
          </a:p>
        </p:txBody>
      </p:sp>
      <p:sp>
        <p:nvSpPr>
          <p:cNvPr id="4" name="TextBox 3">
            <a:hlinkClick r:id="rId4"/>
            <a:extLst>
              <a:ext uri="{FF2B5EF4-FFF2-40B4-BE49-F238E27FC236}">
                <a16:creationId xmlns:a16="http://schemas.microsoft.com/office/drawing/2014/main" id="{D46B4A0D-8DB8-6ADB-DFDC-81ADF6CDCBEA}"/>
              </a:ext>
            </a:extLst>
          </p:cNvPr>
          <p:cNvSpPr txBox="1"/>
          <p:nvPr/>
        </p:nvSpPr>
        <p:spPr>
          <a:xfrm>
            <a:off x="548845" y="6519446"/>
            <a:ext cx="2031593" cy="338554"/>
          </a:xfrm>
          <a:prstGeom prst="rect">
            <a:avLst/>
          </a:prstGeom>
          <a:noFill/>
          <a:ln w="317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http://Mjnoori.ir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E459F2-0899-5AAD-AB1D-44107FD9C8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6506187"/>
            <a:ext cx="369332" cy="338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360FDA4-FB3A-B91A-BC0B-B81153DFBDCD}"/>
              </a:ext>
            </a:extLst>
          </p:cNvPr>
          <p:cNvSpPr/>
          <p:nvPr/>
        </p:nvSpPr>
        <p:spPr>
          <a:xfrm>
            <a:off x="1600071" y="1217705"/>
            <a:ext cx="58045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 dirty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ranNastaliq" panose="02020505000000020003" pitchFamily="18" charset="0"/>
                <a:ea typeface="+mn-ea"/>
                <a:cs typeface="B Titr" panose="00000700000000000000" pitchFamily="2" charset="-78"/>
              </a:rPr>
              <a:t>برخی از نمادهای استفاده شده در این انیمیشن</a:t>
            </a:r>
          </a:p>
        </p:txBody>
      </p:sp>
    </p:spTree>
    <p:extLst>
      <p:ext uri="{BB962C8B-B14F-4D97-AF65-F5344CB8AC3E}">
        <p14:creationId xmlns:p14="http://schemas.microsoft.com/office/powerpoint/2010/main" val="3870097398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7" descr="home_office_intern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52513"/>
            <a:ext cx="1506538" cy="22733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8" descr="interne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852738"/>
            <a:ext cx="1271587" cy="11303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70" y="5126038"/>
            <a:ext cx="1783930" cy="1235537"/>
          </a:xfrm>
          <a:prstGeom prst="rect">
            <a:avLst/>
          </a:prstGeom>
        </p:spPr>
      </p:pic>
      <p:pic>
        <p:nvPicPr>
          <p:cNvPr id="5126" name="Picture 9" descr="internet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789363"/>
            <a:ext cx="1512887" cy="151288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573EB0-CC21-8D7B-7363-2323545E52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76" y="1630871"/>
            <a:ext cx="5634885" cy="2086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E265B30-755B-453F-21FC-574B54EE4CD7}"/>
              </a:ext>
            </a:extLst>
          </p:cNvPr>
          <p:cNvSpPr txBox="1"/>
          <p:nvPr/>
        </p:nvSpPr>
        <p:spPr>
          <a:xfrm>
            <a:off x="6876256" y="4159504"/>
            <a:ext cx="17839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محمد جواد نوری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B Homa" panose="00000400000000000000" pitchFamily="2" charset="-7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1144CF-D258-BFFE-8CED-DF3D68F3433D}"/>
              </a:ext>
            </a:extLst>
          </p:cNvPr>
          <p:cNvSpPr txBox="1"/>
          <p:nvPr/>
        </p:nvSpPr>
        <p:spPr>
          <a:xfrm>
            <a:off x="3342590" y="4159504"/>
            <a:ext cx="16561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6952F2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09904231229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6952F2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B Homa" panose="00000400000000000000" pitchFamily="2" charset="-78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71D0233-F5B0-44DA-A0EB-909E692D4EB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699" y="5573957"/>
            <a:ext cx="438154" cy="43815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C90F493-7F8B-F408-2E53-CB8A90541BA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836" y="5572855"/>
            <a:ext cx="417973" cy="41797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86FBC0F-F705-1B08-7D7F-E63C2C82E7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282" y="5520453"/>
            <a:ext cx="522775" cy="522775"/>
          </a:xfrm>
          <a:prstGeom prst="rect">
            <a:avLst/>
          </a:prstGeom>
        </p:spPr>
      </p:pic>
      <p:sp>
        <p:nvSpPr>
          <p:cNvPr id="3" name="TextBox 2">
            <a:hlinkClick r:id="rId12"/>
            <a:extLst>
              <a:ext uri="{FF2B5EF4-FFF2-40B4-BE49-F238E27FC236}">
                <a16:creationId xmlns:a16="http://schemas.microsoft.com/office/drawing/2014/main" id="{8F98BEC2-EC4F-68E4-CA21-B9856B5A2E04}"/>
              </a:ext>
            </a:extLst>
          </p:cNvPr>
          <p:cNvSpPr txBox="1"/>
          <p:nvPr/>
        </p:nvSpPr>
        <p:spPr>
          <a:xfrm>
            <a:off x="3302465" y="4819635"/>
            <a:ext cx="20315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http://Mjnoori.ir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1DDBBE-5BC2-8571-3A8A-77D0DA15F64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117" y="4827019"/>
            <a:ext cx="463413" cy="4634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D8C0BF-38E1-90AD-F27B-CE842A86838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779" y="4884537"/>
            <a:ext cx="397050" cy="300725"/>
          </a:xfrm>
          <a:prstGeom prst="rect">
            <a:avLst/>
          </a:prstGeom>
        </p:spPr>
      </p:pic>
      <p:sp>
        <p:nvSpPr>
          <p:cNvPr id="10" name="TextBox 9">
            <a:hlinkClick r:id="rId12"/>
            <a:extLst>
              <a:ext uri="{FF2B5EF4-FFF2-40B4-BE49-F238E27FC236}">
                <a16:creationId xmlns:a16="http://schemas.microsoft.com/office/drawing/2014/main" id="{937545F3-57EE-E5A3-4EBC-612FD9C30691}"/>
              </a:ext>
            </a:extLst>
          </p:cNvPr>
          <p:cNvSpPr txBox="1"/>
          <p:nvPr/>
        </p:nvSpPr>
        <p:spPr>
          <a:xfrm>
            <a:off x="5849239" y="4819635"/>
            <a:ext cx="30000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mnoori8888@gmail.com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1491A2-F31B-0DDD-5219-9E4642FD2A5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117" y="4101723"/>
            <a:ext cx="459866" cy="459866"/>
          </a:xfrm>
          <a:prstGeom prst="rect">
            <a:avLst/>
          </a:prstGeom>
        </p:spPr>
      </p:pic>
      <p:sp>
        <p:nvSpPr>
          <p:cNvPr id="6" name="TextBox 5">
            <a:hlinkClick r:id="rId12"/>
            <a:extLst>
              <a:ext uri="{FF2B5EF4-FFF2-40B4-BE49-F238E27FC236}">
                <a16:creationId xmlns:a16="http://schemas.microsoft.com/office/drawing/2014/main" id="{EC98DCAB-AFBA-63B8-68F4-CB38E7782FDF}"/>
              </a:ext>
            </a:extLst>
          </p:cNvPr>
          <p:cNvSpPr txBox="1"/>
          <p:nvPr/>
        </p:nvSpPr>
        <p:spPr>
          <a:xfrm>
            <a:off x="4390193" y="5572855"/>
            <a:ext cx="16341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@Mjnoori_ir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8F7BC9-6F7F-9CCB-56C3-5991DE623D81}"/>
              </a:ext>
            </a:extLst>
          </p:cNvPr>
          <p:cNvSpPr txBox="1"/>
          <p:nvPr/>
        </p:nvSpPr>
        <p:spPr>
          <a:xfrm>
            <a:off x="6876256" y="5558457"/>
            <a:ext cx="17839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کانال مجاهد بصیر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B Hom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2141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B69F6E39-F666-4463-DD4B-7CC88EC6440A}"/>
              </a:ext>
            </a:extLst>
          </p:cNvPr>
          <p:cNvSpPr txBox="1"/>
          <p:nvPr/>
        </p:nvSpPr>
        <p:spPr>
          <a:xfrm>
            <a:off x="2771800" y="2041831"/>
            <a:ext cx="5878538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a-IR"/>
            </a:defPPr>
            <a:lvl1pPr algn="justLow" rtl="1">
              <a:defRPr sz="2400" b="1">
                <a:solidFill>
                  <a:srgbClr val="FF0000"/>
                </a:solidFill>
                <a:cs typeface="B Nazanin" panose="00000400000000000000" pitchFamily="2" charset="-78"/>
              </a:defRPr>
            </a:lvl1pPr>
          </a:lstStyle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srgbClr val="6952F2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نشانه</a:t>
            </a: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 چیزی است که بر چیز دیگر دلالت می کند. </a:t>
            </a: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به عبارت دیگر </a:t>
            </a: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نشانه هر چیزی است که بتواند معنا را منتقل کند. </a:t>
            </a:r>
          </a:p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B Nazanin" panose="00000400000000000000" pitchFamily="2" charset="-78"/>
            </a:endParaRPr>
          </a:p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نشانه، ضرورتآ باید </a:t>
            </a: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نمود مادی </a:t>
            </a: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داشته باشد تا بتواند به‌وسیله یکی از </a:t>
            </a: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حواس انسان </a:t>
            </a: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دریافت شود. اما چیزی که نشانه جانشین آن می‌شود و بر آن دلالت می‌کند می‌تواند </a:t>
            </a: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مادی یا ذهنی، واقعی یا خیالی، و طبیعی یا مصنوعی </a:t>
            </a: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باشد.</a:t>
            </a:r>
          </a:p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B Nazanin" panose="00000400000000000000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F0D273-790D-00C4-30E2-52C8C489D495}"/>
              </a:ext>
            </a:extLst>
          </p:cNvPr>
          <p:cNvSpPr txBox="1"/>
          <p:nvPr/>
        </p:nvSpPr>
        <p:spPr>
          <a:xfrm>
            <a:off x="1907704" y="1147390"/>
            <a:ext cx="54776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a-IR"/>
            </a:defPPr>
            <a:lvl1pPr marL="0" marR="0" lvl="0" indent="0" algn="justLow" defTabSz="914400" rtl="1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B Nazanin" panose="00000400000000000000" pitchFamily="2" charset="-78"/>
              </a:defRPr>
            </a:lvl1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1" i="0" u="none" strike="noStrike" kern="1200" cap="none" spc="0" normalizeH="0" baseline="0" noProof="0" dirty="0">
                <a:ln>
                  <a:noFill/>
                </a:ln>
                <a:solidFill>
                  <a:srgbClr val="6952F2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نشانه شناسی چیست؟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0B996CF-B693-D5AB-B97B-14BD1E6DEF2D}"/>
              </a:ext>
            </a:extLst>
          </p:cNvPr>
          <p:cNvSpPr/>
          <p:nvPr/>
        </p:nvSpPr>
        <p:spPr>
          <a:xfrm>
            <a:off x="6876256" y="241484"/>
            <a:ext cx="19454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b="1" i="0" u="none" strike="noStrike" kern="1200" cap="none" spc="0" normalizeH="0" baseline="0" noProof="0" dirty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ranNastaliq" panose="02020505000000020003" pitchFamily="18" charset="0"/>
                <a:ea typeface="+mn-ea"/>
                <a:cs typeface="B Titr" panose="00000700000000000000" pitchFamily="2" charset="-78"/>
              </a:rPr>
              <a:t>نشانه شناسی</a:t>
            </a:r>
          </a:p>
        </p:txBody>
      </p:sp>
      <p:sp>
        <p:nvSpPr>
          <p:cNvPr id="3" name="TextBox 2">
            <a:hlinkClick r:id="rId4"/>
            <a:extLst>
              <a:ext uri="{FF2B5EF4-FFF2-40B4-BE49-F238E27FC236}">
                <a16:creationId xmlns:a16="http://schemas.microsoft.com/office/drawing/2014/main" id="{D47C5025-32E3-DCE1-93A6-79AEB76993AE}"/>
              </a:ext>
            </a:extLst>
          </p:cNvPr>
          <p:cNvSpPr txBox="1"/>
          <p:nvPr/>
        </p:nvSpPr>
        <p:spPr>
          <a:xfrm>
            <a:off x="548845" y="6519446"/>
            <a:ext cx="2031593" cy="338554"/>
          </a:xfrm>
          <a:prstGeom prst="rect">
            <a:avLst/>
          </a:prstGeom>
          <a:noFill/>
          <a:ln w="3175"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en-US" sz="1600" b="1" dirty="0">
                <a:ln>
                  <a:noFill/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http://Mjnoori.ir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49697C-7B1E-51AD-6E46-D9822A9AF5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6506187"/>
            <a:ext cx="369332" cy="338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6B6AE1-8EBF-EA7A-56B9-7208FAA006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65" y="3086559"/>
            <a:ext cx="1747651" cy="1587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17F721-FBC8-4BB6-705D-A648581E86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513" y="4941168"/>
            <a:ext cx="2214500" cy="1157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F60ECA-E19D-497C-03F2-C51CBFD1AD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53" y="872492"/>
            <a:ext cx="933438" cy="19446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C98966E-DBBF-5711-D32C-2E50684BC4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269" y="1330937"/>
            <a:ext cx="1033058" cy="127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336156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B69F6E39-F666-4463-DD4B-7CC88EC6440A}"/>
              </a:ext>
            </a:extLst>
          </p:cNvPr>
          <p:cNvSpPr txBox="1"/>
          <p:nvPr/>
        </p:nvSpPr>
        <p:spPr>
          <a:xfrm>
            <a:off x="2791253" y="1750123"/>
            <a:ext cx="6030416" cy="466281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a-IR"/>
            </a:defPPr>
            <a:lvl1pPr algn="justLow" rtl="1">
              <a:defRPr sz="2400" b="1">
                <a:solidFill>
                  <a:srgbClr val="FF0000"/>
                </a:solidFill>
                <a:cs typeface="B Nazanin" panose="00000400000000000000" pitchFamily="2" charset="-78"/>
              </a:defRPr>
            </a:lvl1pPr>
          </a:lstStyle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b="1" i="0" u="none" strike="noStrike" kern="1200" cap="none" spc="0" normalizeH="0" baseline="0" noProof="0" dirty="0">
                <a:ln>
                  <a:noFill/>
                </a:ln>
                <a:solidFill>
                  <a:srgbClr val="6952F2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1- نماد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6952F2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 (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6952F2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Symbol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6952F2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):</a:t>
            </a:r>
          </a:p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B Nazanin" panose="00000400000000000000" pitchFamily="2" charset="-78"/>
              </a:rPr>
              <a:t>نشانه‌هایی که در آنها میان صورت و مفهوم </a:t>
            </a:r>
            <a:r>
              <a:rPr kumimoji="0" lang="fa-IR" sz="2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B Nazanin" panose="00000400000000000000" pitchFamily="2" charset="-78"/>
              </a:rPr>
              <a:t>رابطه‌ای قراردادی 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B Nazanin" panose="00000400000000000000" pitchFamily="2" charset="-78"/>
              </a:rPr>
              <a:t>برقرار است. یعنی بدون توضیح قابل درک نیستند و غالباً از طریق آموزش باید آموخته شوند. از جمله نشانه‌هاي نمادين مي‌توان به حروف الفبا، عبارات، جمله‌ها، پرچم‌هاي ملي و ... اشاره کرد.</a:t>
            </a:r>
          </a:p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1050" b="1" i="0" u="none" strike="noStrike" kern="1200" cap="none" spc="0" normalizeH="0" baseline="0" noProof="0" dirty="0">
              <a:ln>
                <a:noFill/>
              </a:ln>
              <a:solidFill>
                <a:srgbClr val="6952F2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B Nazanin" panose="00000400000000000000" pitchFamily="2" charset="-78"/>
            </a:endParaRPr>
          </a:p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b="1" i="0" u="none" strike="noStrike" kern="1200" cap="none" spc="0" normalizeH="0" baseline="0" noProof="0" dirty="0">
                <a:ln>
                  <a:noFill/>
                </a:ln>
                <a:solidFill>
                  <a:srgbClr val="6952F2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2- نمایه 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6952F2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(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6952F2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Index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6952F2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):</a:t>
            </a:r>
          </a:p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B Nazanin" panose="00000400000000000000" pitchFamily="2" charset="-78"/>
              </a:rPr>
              <a:t>نشانه‌هایی که در آنها میان صورت و مفهوم </a:t>
            </a:r>
            <a:r>
              <a:rPr kumimoji="0" lang="fa-IR" sz="2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B Nazanin" panose="00000400000000000000" pitchFamily="2" charset="-78"/>
              </a:rPr>
              <a:t>رابطه‌ای علّی 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B Nazanin" panose="00000400000000000000" pitchFamily="2" charset="-78"/>
              </a:rPr>
              <a:t>برقرار است. براي‌ نمونه‌، دلالت‌ دود به‌ آتش‌ و حرارت‌ بالاي‌ بدن‌ به‌ تب‌، نمايه‌ محسوب‌ مي‌شوند.</a:t>
            </a:r>
          </a:p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1050" b="1" i="0" u="none" strike="noStrike" kern="1200" cap="none" spc="0" normalizeH="0" baseline="0" noProof="0" dirty="0">
              <a:ln>
                <a:noFill/>
              </a:ln>
              <a:solidFill>
                <a:srgbClr val="6952F2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B Nazanin" panose="00000400000000000000" pitchFamily="2" charset="-78"/>
            </a:endParaRPr>
          </a:p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b="1" i="0" u="none" strike="noStrike" kern="1200" cap="none" spc="0" normalizeH="0" baseline="0" noProof="0" dirty="0">
                <a:ln>
                  <a:noFill/>
                </a:ln>
                <a:solidFill>
                  <a:srgbClr val="6952F2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3- شمایل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6952F2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(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6952F2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Icon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6952F2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):</a:t>
            </a:r>
          </a:p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B Nazanin" panose="00000400000000000000" pitchFamily="2" charset="-78"/>
              </a:rPr>
              <a:t>شمایل‌، نشانه هایی هستند كه‌ در آنها میان‌ صورت‌ و مفهوم،‌ نوعی‌ </a:t>
            </a:r>
            <a:r>
              <a:rPr kumimoji="0" lang="fa-IR" sz="2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B Nazanin" panose="00000400000000000000" pitchFamily="2" charset="-78"/>
              </a:rPr>
              <a:t>شباهت‌ صوری‌ 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B Nazanin" panose="00000400000000000000" pitchFamily="2" charset="-78"/>
              </a:rPr>
              <a:t>وجود دارد. مثلاً نقاشی یك‌ صورت‌ كه‌ به‌ صاحب‌ آن‌ صورت‌ دلالت‌ می‌كند.</a:t>
            </a:r>
            <a:endParaRPr kumimoji="0" lang="fa-IR" sz="2000" b="1" i="0" u="none" strike="noStrike" kern="1200" cap="none" spc="0" normalizeH="0" baseline="0" noProof="0" dirty="0">
              <a:ln>
                <a:noFill/>
              </a:ln>
              <a:solidFill>
                <a:srgbClr val="6952F2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B Nazanin" panose="000004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961706-2CF2-0C0E-81E4-434DFC34EBF5}"/>
              </a:ext>
            </a:extLst>
          </p:cNvPr>
          <p:cNvSpPr/>
          <p:nvPr/>
        </p:nvSpPr>
        <p:spPr>
          <a:xfrm>
            <a:off x="6876256" y="241484"/>
            <a:ext cx="19454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b="1" i="0" u="none" strike="noStrike" kern="1200" cap="none" spc="0" normalizeH="0" baseline="0" noProof="0" dirty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ranNastaliq" panose="02020505000000020003" pitchFamily="18" charset="0"/>
                <a:ea typeface="+mn-ea"/>
                <a:cs typeface="B Titr" panose="00000700000000000000" pitchFamily="2" charset="-78"/>
              </a:rPr>
              <a:t>نشانه شناسی</a:t>
            </a:r>
          </a:p>
        </p:txBody>
      </p:sp>
      <p:sp>
        <p:nvSpPr>
          <p:cNvPr id="2" name="TextBox 1">
            <a:hlinkClick r:id="rId4"/>
            <a:extLst>
              <a:ext uri="{FF2B5EF4-FFF2-40B4-BE49-F238E27FC236}">
                <a16:creationId xmlns:a16="http://schemas.microsoft.com/office/drawing/2014/main" id="{D55AC5E1-157C-526C-677C-1300AFA8D0BC}"/>
              </a:ext>
            </a:extLst>
          </p:cNvPr>
          <p:cNvSpPr txBox="1"/>
          <p:nvPr/>
        </p:nvSpPr>
        <p:spPr>
          <a:xfrm>
            <a:off x="548845" y="6519446"/>
            <a:ext cx="2031593" cy="338554"/>
          </a:xfrm>
          <a:prstGeom prst="rect">
            <a:avLst/>
          </a:prstGeom>
          <a:noFill/>
          <a:ln w="3175"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en-US" sz="1600" b="1" dirty="0">
                <a:ln>
                  <a:noFill/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http://Mjnoori.ir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0CB62E-D782-B555-D077-104BEE66C2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6506187"/>
            <a:ext cx="369332" cy="338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378308-EE80-45C4-9F9C-75E9A30A5D9C}"/>
              </a:ext>
            </a:extLst>
          </p:cNvPr>
          <p:cNvSpPr txBox="1"/>
          <p:nvPr/>
        </p:nvSpPr>
        <p:spPr>
          <a:xfrm>
            <a:off x="2791253" y="1124744"/>
            <a:ext cx="45786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a-IR"/>
            </a:defPPr>
            <a:lvl1pPr marL="0" marR="0" lvl="0" indent="0" algn="ctr" defTabSz="914400" rtl="1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6952F2"/>
                </a:solidFill>
                <a:effectLst/>
                <a:uLnTx/>
                <a:uFillTx/>
                <a:cs typeface="B Titr" panose="00000700000000000000" pitchFamily="2" charset="-78"/>
              </a:defRPr>
            </a:lvl1pPr>
          </a:lstStyle>
          <a:p>
            <a:r>
              <a:rPr lang="fa-IR" sz="2400" dirty="0">
                <a:solidFill>
                  <a:srgbClr val="008000"/>
                </a:solidFill>
              </a:rPr>
              <a:t>"نشانه‌ها" به سه دسته تقسیم می شوند: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3C9738-A8F9-514A-51FE-FA4A0C268F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65" y="1355576"/>
            <a:ext cx="933438" cy="19446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2DC03B-1962-27FB-E361-6EADB4D099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85" y="3528530"/>
            <a:ext cx="1033058" cy="12753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9AC516-67AA-7AD4-1D3D-4376DA1E39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15" y="5015774"/>
            <a:ext cx="1140126" cy="116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704369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B996CF-B693-D5AB-B97B-14BD1E6DEF2D}"/>
              </a:ext>
            </a:extLst>
          </p:cNvPr>
          <p:cNvSpPr/>
          <p:nvPr/>
        </p:nvSpPr>
        <p:spPr>
          <a:xfrm>
            <a:off x="6876256" y="241484"/>
            <a:ext cx="19454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b="1" i="0" u="none" strike="noStrike" kern="1200" cap="none" spc="0" normalizeH="0" baseline="0" noProof="0" dirty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ranNastaliq" panose="02020505000000020003" pitchFamily="18" charset="0"/>
                <a:ea typeface="+mn-ea"/>
                <a:cs typeface="B Titr" panose="00000700000000000000" pitchFamily="2" charset="-78"/>
              </a:rPr>
              <a:t>معرفی کتاب</a:t>
            </a:r>
          </a:p>
        </p:txBody>
      </p:sp>
      <p:sp>
        <p:nvSpPr>
          <p:cNvPr id="3" name="TextBox 2">
            <a:hlinkClick r:id="rId4"/>
            <a:extLst>
              <a:ext uri="{FF2B5EF4-FFF2-40B4-BE49-F238E27FC236}">
                <a16:creationId xmlns:a16="http://schemas.microsoft.com/office/drawing/2014/main" id="{D47C5025-32E3-DCE1-93A6-79AEB76993AE}"/>
              </a:ext>
            </a:extLst>
          </p:cNvPr>
          <p:cNvSpPr txBox="1"/>
          <p:nvPr/>
        </p:nvSpPr>
        <p:spPr>
          <a:xfrm>
            <a:off x="548845" y="6519446"/>
            <a:ext cx="2031593" cy="338554"/>
          </a:xfrm>
          <a:prstGeom prst="rect">
            <a:avLst/>
          </a:prstGeom>
          <a:noFill/>
          <a:ln w="317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http://Mjnoori.ir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49697C-7B1E-51AD-6E46-D9822A9AF5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6506187"/>
            <a:ext cx="369332" cy="338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5575BD-B23E-2343-4EF7-41E8C8F382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26" y="1447831"/>
            <a:ext cx="3118966" cy="4506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3BE0A92-F6C7-2D38-9EA2-C111B8DB67E8}"/>
              </a:ext>
            </a:extLst>
          </p:cNvPr>
          <p:cNvSpPr txBox="1"/>
          <p:nvPr/>
        </p:nvSpPr>
        <p:spPr>
          <a:xfrm>
            <a:off x="4053409" y="1628800"/>
            <a:ext cx="4794650" cy="429348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a-IR"/>
            </a:defPPr>
            <a:lvl1pPr marL="0" marR="0" lvl="0" indent="0" algn="justLow" defTabSz="914400" rtl="1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6952F2"/>
                </a:solidFill>
                <a:effectLst/>
                <a:uLnTx/>
                <a:uFillTx/>
                <a:cs typeface="B Nazanin" panose="00000400000000000000" pitchFamily="2" charset="-78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fa-IR" dirty="0"/>
              <a:t>نام کتاب: </a:t>
            </a:r>
            <a:r>
              <a:rPr lang="fa-IR" dirty="0">
                <a:solidFill>
                  <a:srgbClr val="008000"/>
                </a:solidFill>
              </a:rPr>
              <a:t>نمادها سخن می‌گویند</a:t>
            </a:r>
          </a:p>
          <a:p>
            <a:pPr algn="r">
              <a:lnSpc>
                <a:spcPct val="150000"/>
              </a:lnSpc>
            </a:pPr>
            <a:r>
              <a:rPr lang="fa-IR" dirty="0"/>
              <a:t>نویسنده: </a:t>
            </a:r>
            <a:r>
              <a:rPr lang="fa-IR" dirty="0">
                <a:solidFill>
                  <a:srgbClr val="008000"/>
                </a:solidFill>
              </a:rPr>
              <a:t>زهره آیت اللهی، سعیده ساروخانی، مژگان حضوری</a:t>
            </a:r>
          </a:p>
          <a:p>
            <a:pPr algn="r">
              <a:lnSpc>
                <a:spcPct val="150000"/>
              </a:lnSpc>
            </a:pPr>
            <a:r>
              <a:rPr lang="fa-IR" dirty="0"/>
              <a:t>ناشر چاپی: </a:t>
            </a:r>
            <a:r>
              <a:rPr lang="fa-IR" dirty="0">
                <a:solidFill>
                  <a:srgbClr val="008000"/>
                </a:solidFill>
              </a:rPr>
              <a:t>انتشارات عترت نو</a:t>
            </a:r>
          </a:p>
          <a:p>
            <a:pPr algn="r">
              <a:lnSpc>
                <a:spcPct val="150000"/>
              </a:lnSpc>
            </a:pPr>
            <a:r>
              <a:rPr lang="fa-IR" dirty="0"/>
              <a:t>سال انتشار:</a:t>
            </a:r>
            <a:r>
              <a:rPr lang="fa-IR" dirty="0">
                <a:solidFill>
                  <a:srgbClr val="008000"/>
                </a:solidFill>
              </a:rPr>
              <a:t>۱۳۹۷</a:t>
            </a:r>
          </a:p>
          <a:p>
            <a:pPr algn="r">
              <a:lnSpc>
                <a:spcPct val="150000"/>
              </a:lnSpc>
            </a:pPr>
            <a:r>
              <a:rPr lang="fa-IR" dirty="0"/>
              <a:t>تعداد صفحات:</a:t>
            </a:r>
            <a:r>
              <a:rPr lang="fa-IR" dirty="0">
                <a:solidFill>
                  <a:srgbClr val="008000"/>
                </a:solidFill>
              </a:rPr>
              <a:t>112</a:t>
            </a:r>
          </a:p>
          <a:p>
            <a:r>
              <a:rPr lang="fa-IR" dirty="0"/>
              <a:t>قیمت نسخه الکترونیک: </a:t>
            </a:r>
            <a:r>
              <a:rPr lang="fa-IR" dirty="0">
                <a:solidFill>
                  <a:srgbClr val="008000"/>
                </a:solidFill>
              </a:rPr>
              <a:t>رایگان</a:t>
            </a:r>
          </a:p>
          <a:p>
            <a:pPr algn="r">
              <a:lnSpc>
                <a:spcPct val="150000"/>
              </a:lnSpc>
            </a:pPr>
            <a:r>
              <a:rPr lang="fa-IR" dirty="0"/>
              <a:t>کتابراه : </a:t>
            </a:r>
            <a:r>
              <a:rPr lang="en-US" sz="2000" dirty="0">
                <a:solidFill>
                  <a:srgbClr val="008000"/>
                </a:solidFill>
              </a:rPr>
              <a:t>www.ketabrah.ir</a:t>
            </a:r>
            <a:endParaRPr lang="fa-IR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24980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B996CF-B693-D5AB-B97B-14BD1E6DEF2D}"/>
              </a:ext>
            </a:extLst>
          </p:cNvPr>
          <p:cNvSpPr/>
          <p:nvPr/>
        </p:nvSpPr>
        <p:spPr>
          <a:xfrm>
            <a:off x="3193366" y="926750"/>
            <a:ext cx="27572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b="1" i="0" u="none" strike="noStrike" kern="1200" cap="none" spc="0" normalizeH="0" baseline="0" noProof="0" dirty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ranNastaliq" panose="02020505000000020003" pitchFamily="18" charset="0"/>
                <a:ea typeface="+mn-ea"/>
                <a:cs typeface="B Titr" panose="00000700000000000000" pitchFamily="2" charset="-78"/>
              </a:rPr>
              <a:t>دسته بندی نمادها</a:t>
            </a:r>
          </a:p>
        </p:txBody>
      </p:sp>
      <p:sp>
        <p:nvSpPr>
          <p:cNvPr id="3" name="TextBox 2">
            <a:hlinkClick r:id="rId4"/>
            <a:extLst>
              <a:ext uri="{FF2B5EF4-FFF2-40B4-BE49-F238E27FC236}">
                <a16:creationId xmlns:a16="http://schemas.microsoft.com/office/drawing/2014/main" id="{D47C5025-32E3-DCE1-93A6-79AEB76993AE}"/>
              </a:ext>
            </a:extLst>
          </p:cNvPr>
          <p:cNvSpPr txBox="1"/>
          <p:nvPr/>
        </p:nvSpPr>
        <p:spPr>
          <a:xfrm>
            <a:off x="548845" y="6519446"/>
            <a:ext cx="2031593" cy="338554"/>
          </a:xfrm>
          <a:prstGeom prst="rect">
            <a:avLst/>
          </a:prstGeom>
          <a:noFill/>
          <a:ln w="317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http://Mjnoori.ir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49697C-7B1E-51AD-6E46-D9822A9AF5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6506187"/>
            <a:ext cx="369332" cy="338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3BE0A92-F6C7-2D38-9EA2-C111B8DB67E8}"/>
              </a:ext>
            </a:extLst>
          </p:cNvPr>
          <p:cNvSpPr txBox="1"/>
          <p:nvPr/>
        </p:nvSpPr>
        <p:spPr>
          <a:xfrm>
            <a:off x="2580438" y="1733902"/>
            <a:ext cx="6384050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a-IR"/>
            </a:defPPr>
            <a:lvl1pPr marL="0" marR="0" lvl="0" indent="0" algn="justLow" defTabSz="914400" rtl="1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6952F2"/>
                </a:solidFill>
                <a:effectLst/>
                <a:uLnTx/>
                <a:uFillTx/>
                <a:cs typeface="B Nazanin" panose="00000400000000000000" pitchFamily="2" charset="-78"/>
              </a:defRPr>
            </a:lvl1pPr>
          </a:lstStyle>
          <a:p>
            <a:pPr marL="342900" marR="0" lvl="0" indent="-342900" algn="r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a-IR" dirty="0">
                <a:solidFill>
                  <a:srgbClr val="008000"/>
                </a:solidFill>
              </a:rPr>
              <a:t>اشکال هندسی </a:t>
            </a:r>
            <a:r>
              <a:rPr lang="fa-IR" sz="2000" dirty="0"/>
              <a:t>(دایره، مربع، مثلث و ...)</a:t>
            </a:r>
            <a:endParaRPr kumimoji="0" lang="fa-IR" sz="20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B Nazanin" panose="00000400000000000000" pitchFamily="2" charset="-78"/>
            </a:endParaRPr>
          </a:p>
          <a:p>
            <a:pPr marL="342900" marR="0" lvl="0" indent="-342900" algn="r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گیاهان</a:t>
            </a: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srgbClr val="6952F2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 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6952F2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(سرو، نخل، زیتون و ...)</a:t>
            </a:r>
            <a:endParaRPr kumimoji="0" lang="fa-IR" sz="20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B Nazanin" panose="00000400000000000000" pitchFamily="2" charset="-78"/>
            </a:endParaRPr>
          </a:p>
          <a:p>
            <a:pPr marL="342900" marR="0" lvl="0" indent="-342900" algn="r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حیوانات</a:t>
            </a: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srgbClr val="6952F2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 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6952F2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(گاو، عقاب، پاندا، بز، خرس، خوک و ...)</a:t>
            </a:r>
            <a:endParaRPr kumimoji="0" lang="fa-IR" sz="20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B Nazanin" panose="00000400000000000000" pitchFamily="2" charset="-78"/>
            </a:endParaRPr>
          </a:p>
          <a:p>
            <a:pPr marL="342900" marR="0" lvl="0" indent="-342900" algn="r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رنگ ها 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6952F2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(قرمز، آبی، زرد، نارنجی، سبز و ...)</a:t>
            </a:r>
            <a:endParaRPr kumimoji="0" lang="fa-IR" sz="20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B Nazanin" panose="00000400000000000000" pitchFamily="2" charset="-78"/>
            </a:endParaRPr>
          </a:p>
          <a:p>
            <a:pPr marL="342900" marR="0" lvl="0" indent="-342900" algn="r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اعداد 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6952F2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(یک، شش، نه، سیزده، شصت و نه و ...)</a:t>
            </a:r>
            <a:endParaRPr kumimoji="0" lang="fa-IR" sz="2400" b="1" i="0" u="none" strike="noStrike" kern="1200" cap="none" spc="0" normalizeH="0" baseline="0" noProof="0" dirty="0">
              <a:ln>
                <a:noFill/>
              </a:ln>
              <a:solidFill>
                <a:srgbClr val="6952F2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B Nazanin" panose="00000400000000000000" pitchFamily="2" charset="-78"/>
            </a:endParaRPr>
          </a:p>
          <a:p>
            <a:pPr marL="342900" marR="0" lvl="0" indent="-342900" algn="r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a-IR" dirty="0">
                <a:solidFill>
                  <a:srgbClr val="008000"/>
                </a:solidFill>
              </a:rPr>
              <a:t>نمادهای اساطیری </a:t>
            </a:r>
            <a:r>
              <a:rPr lang="fa-IR" sz="2000" dirty="0"/>
              <a:t>( نمادهای مصر باستان، نمادهای روم و یونان باستان و ...)</a:t>
            </a:r>
            <a:endParaRPr lang="fa-IR" dirty="0"/>
          </a:p>
          <a:p>
            <a:pPr marL="342900" marR="0" lvl="0" indent="-342900" algn="r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a-IR" dirty="0">
                <a:solidFill>
                  <a:srgbClr val="008000"/>
                </a:solidFill>
              </a:rPr>
              <a:t>دیگر اشکال و تصاویر </a:t>
            </a:r>
            <a:r>
              <a:rPr lang="fa-IR" sz="2000" dirty="0"/>
              <a:t>( پرچم و ...)</a:t>
            </a:r>
            <a:endParaRPr lang="fa-IR" dirty="0"/>
          </a:p>
          <a:p>
            <a:pPr marL="342900" marR="0" lvl="0" indent="-342900" algn="justLow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a-IR" dirty="0">
                <a:solidFill>
                  <a:srgbClr val="008000"/>
                </a:solidFill>
              </a:rPr>
              <a:t>مکانهای خاص </a:t>
            </a:r>
            <a:r>
              <a:rPr lang="fa-IR" sz="2000" dirty="0"/>
              <a:t>(اهرام مصر، کاخ کرملین، آبشار 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6952F2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نیاگارا، برج ساعت بینگ بن و ...)</a:t>
            </a:r>
            <a:endParaRPr kumimoji="0" lang="fa-IR" sz="2400" b="1" i="0" u="none" strike="noStrike" kern="1200" cap="none" spc="0" normalizeH="0" baseline="0" noProof="0" dirty="0">
              <a:ln>
                <a:noFill/>
              </a:ln>
              <a:solidFill>
                <a:srgbClr val="6952F2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B Nazanin" panose="00000400000000000000" pitchFamily="2" charset="-78"/>
            </a:endParaRPr>
          </a:p>
          <a:p>
            <a:pPr marL="342900" marR="0" lvl="0" indent="-342900" algn="justLow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a-IR" dirty="0">
                <a:solidFill>
                  <a:srgbClr val="008000"/>
                </a:solidFill>
              </a:rPr>
              <a:t>شخصیتها و مشاهیر </a:t>
            </a:r>
            <a:r>
              <a:rPr lang="fa-IR" sz="2000" dirty="0"/>
              <a:t>(نلسون ماندلا (نماد آفریقای جنوبی و مبارزه با نژاد پرستی)، گاندی (نماد هند و صلح و آشتی در جهان و ...)</a:t>
            </a:r>
            <a:endParaRPr kumimoji="0" lang="fa-IR" sz="2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B Nazanin" panose="00000400000000000000" pitchFamily="2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65D859-6EE7-7508-CBC6-C2E3594FF1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687" y="5225496"/>
            <a:ext cx="1824540" cy="953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71E8F45-A9B1-CA70-0FC3-8208FC7ECD51}"/>
              </a:ext>
            </a:extLst>
          </p:cNvPr>
          <p:cNvSpPr/>
          <p:nvPr/>
        </p:nvSpPr>
        <p:spPr>
          <a:xfrm>
            <a:off x="6876256" y="241484"/>
            <a:ext cx="19454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b="1" i="0" u="none" strike="noStrike" kern="1200" cap="none" spc="0" normalizeH="0" baseline="0" noProof="0" dirty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ranNastaliq" panose="02020505000000020003" pitchFamily="18" charset="0"/>
                <a:ea typeface="+mn-ea"/>
                <a:cs typeface="B Titr" panose="00000700000000000000" pitchFamily="2" charset="-78"/>
              </a:rPr>
              <a:t>نشانه شناسی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0FB96A-E634-F9B8-1888-A3277E8B55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75" y="827677"/>
            <a:ext cx="721366" cy="7213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DE99773-FC49-80F8-F103-E3C5CA886C6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346" y="685392"/>
            <a:ext cx="809818" cy="8098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646B0C6-E70F-05E1-83E1-5E13BFDE963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" y="942211"/>
            <a:ext cx="1379264" cy="13792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0D62AFA-1324-1CE2-6DB2-E20C208D305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967" y="1782702"/>
            <a:ext cx="770672" cy="88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253596B-5A83-D973-8293-3D81F082363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4" y="2118924"/>
            <a:ext cx="1026854" cy="102685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92AEF78-7F46-CD4A-0EDB-575F41CC3CC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57" y="2933065"/>
            <a:ext cx="961792" cy="1441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B767DF-72B4-A07B-F6AA-19C32FA5D8B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3882555"/>
            <a:ext cx="1282916" cy="1165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9013960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64FAE1BB-8C6F-EED6-4061-5772E64348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110" y="931463"/>
            <a:ext cx="960816" cy="965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0B996CF-B693-D5AB-B97B-14BD1E6DEF2D}"/>
              </a:ext>
            </a:extLst>
          </p:cNvPr>
          <p:cNvSpPr/>
          <p:nvPr/>
        </p:nvSpPr>
        <p:spPr>
          <a:xfrm>
            <a:off x="2777452" y="1326729"/>
            <a:ext cx="47724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b="1" i="0" u="none" strike="noStrike" kern="1200" cap="none" spc="0" normalizeH="0" baseline="0" noProof="0" dirty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ranNastaliq" panose="02020505000000020003" pitchFamily="18" charset="0"/>
                <a:ea typeface="+mn-ea"/>
                <a:cs typeface="B Titr" panose="00000700000000000000" pitchFamily="2" charset="-78"/>
              </a:rPr>
              <a:t>برخی نمادهای مورد استفاده در فرقه های انحرافی</a:t>
            </a:r>
          </a:p>
        </p:txBody>
      </p:sp>
      <p:sp>
        <p:nvSpPr>
          <p:cNvPr id="3" name="TextBox 2">
            <a:hlinkClick r:id="rId5"/>
            <a:extLst>
              <a:ext uri="{FF2B5EF4-FFF2-40B4-BE49-F238E27FC236}">
                <a16:creationId xmlns:a16="http://schemas.microsoft.com/office/drawing/2014/main" id="{D47C5025-32E3-DCE1-93A6-79AEB76993AE}"/>
              </a:ext>
            </a:extLst>
          </p:cNvPr>
          <p:cNvSpPr txBox="1"/>
          <p:nvPr/>
        </p:nvSpPr>
        <p:spPr>
          <a:xfrm>
            <a:off x="548845" y="6519446"/>
            <a:ext cx="2031593" cy="338554"/>
          </a:xfrm>
          <a:prstGeom prst="rect">
            <a:avLst/>
          </a:prstGeom>
          <a:noFill/>
          <a:ln w="317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http://Mjnoori.ir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49697C-7B1E-51AD-6E46-D9822A9AF5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6506187"/>
            <a:ext cx="369332" cy="338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3BE0A92-F6C7-2D38-9EA2-C111B8DB67E8}"/>
              </a:ext>
            </a:extLst>
          </p:cNvPr>
          <p:cNvSpPr txBox="1"/>
          <p:nvPr/>
        </p:nvSpPr>
        <p:spPr>
          <a:xfrm>
            <a:off x="2158547" y="1870983"/>
            <a:ext cx="6663122" cy="447814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a-IR"/>
            </a:defPPr>
            <a:lvl1pPr marL="0" marR="0" lvl="0" indent="0" algn="justLow" defTabSz="914400" rtl="1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6952F2"/>
                </a:solidFill>
                <a:effectLst/>
                <a:uLnTx/>
                <a:uFillTx/>
                <a:cs typeface="B Nazanin" panose="00000400000000000000" pitchFamily="2" charset="-78"/>
              </a:defRPr>
            </a:lvl1pPr>
          </a:lstStyle>
          <a:p>
            <a:pPr marL="342900" marR="0" lvl="0" indent="-342900" algn="r" defTabSz="914400" rtl="1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صلیب وارونه 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6952F2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(یا ضد مسیح)</a:t>
            </a:r>
            <a:endParaRPr kumimoji="0" lang="fa-IR" sz="20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B Nazanin" panose="00000400000000000000" pitchFamily="2" charset="-78"/>
            </a:endParaRPr>
          </a:p>
          <a:p>
            <a:pPr marL="342900" marR="0" lvl="0" indent="-342900" algn="r" defTabSz="914400" rtl="1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پنج ضلعی وارونه</a:t>
            </a: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srgbClr val="6952F2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 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6952F2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(یا نشانه ستاره صبح)</a:t>
            </a:r>
            <a:endParaRPr kumimoji="0" lang="fa-IR" sz="20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B Nazanin" panose="00000400000000000000" pitchFamily="2" charset="-78"/>
            </a:endParaRPr>
          </a:p>
          <a:p>
            <a:pPr marL="342900" marR="0" lvl="0" indent="-342900" algn="r" defTabSz="914400" rtl="1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ستاره پنج پر</a:t>
            </a: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srgbClr val="6952F2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 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6952F2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(یا پنتاگرام)</a:t>
            </a:r>
            <a:endParaRPr kumimoji="0" lang="fa-IR" sz="20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B Nazanin" panose="00000400000000000000" pitchFamily="2" charset="-78"/>
            </a:endParaRPr>
          </a:p>
          <a:p>
            <a:pPr marL="342900" marR="0" lvl="0" indent="-342900" algn="r" defTabSz="914400" rtl="1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بز بافومت</a:t>
            </a:r>
          </a:p>
          <a:p>
            <a:pPr marL="342900" marR="0" lvl="0" indent="-342900" algn="r" defTabSz="914400" rtl="1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عدد </a:t>
            </a:r>
            <a:r>
              <a:rPr lang="fa-IR" dirty="0">
                <a:solidFill>
                  <a:srgbClr val="008000"/>
                </a:solidFill>
              </a:rPr>
              <a:t>666</a:t>
            </a:r>
            <a:r>
              <a:rPr lang="fa-IR" sz="2000" dirty="0"/>
              <a:t> (یا </a:t>
            </a:r>
            <a:r>
              <a:rPr lang="en-US" sz="2000" b="0" dirty="0"/>
              <a:t>FFF</a:t>
            </a:r>
            <a:r>
              <a:rPr lang="fa-IR" sz="2000" dirty="0"/>
              <a:t>)</a:t>
            </a:r>
          </a:p>
          <a:p>
            <a:pPr marL="342900" marR="0" lvl="0" indent="-342900" algn="r" defTabSz="914400" rtl="1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چشم شیطان 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6952F2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( چشم جهان بین یا تک چشم)</a:t>
            </a:r>
            <a:endParaRPr kumimoji="0" lang="fa-IR" sz="2400" b="1" i="0" u="none" strike="noStrike" kern="1200" cap="none" spc="0" normalizeH="0" baseline="0" noProof="0" dirty="0">
              <a:ln>
                <a:noFill/>
              </a:ln>
              <a:solidFill>
                <a:srgbClr val="6952F2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B Nazanin" panose="00000400000000000000" pitchFamily="2" charset="-78"/>
            </a:endParaRPr>
          </a:p>
          <a:p>
            <a:pPr marL="342900" marR="0" lvl="0" indent="-342900" algn="r" defTabSz="914400" rtl="1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سر بز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6952F2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( یا دست شاخ دار)</a:t>
            </a:r>
            <a:endParaRPr kumimoji="0" lang="fa-IR" sz="2400" b="1" i="0" u="none" strike="noStrike" kern="1200" cap="none" spc="0" normalizeH="0" baseline="0" noProof="0" dirty="0">
              <a:ln>
                <a:noFill/>
              </a:ln>
              <a:solidFill>
                <a:srgbClr val="6952F2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B Nazanin" panose="00000400000000000000" pitchFamily="2" charset="-78"/>
            </a:endParaRPr>
          </a:p>
          <a:p>
            <a:pPr marL="342900" marR="0" lvl="0" indent="-342900" algn="justLow" defTabSz="914400" rtl="1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پرچم رنگین کمان 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6952F2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(نماد همجنس بازان)</a:t>
            </a:r>
            <a:endParaRPr kumimoji="0" lang="fa-IR" sz="2400" b="1" i="0" u="none" strike="noStrike" kern="1200" cap="none" spc="0" normalizeH="0" baseline="0" noProof="0" dirty="0">
              <a:ln>
                <a:noFill/>
              </a:ln>
              <a:solidFill>
                <a:srgbClr val="6952F2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B Nazanin" panose="000004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71E8F45-A9B1-CA70-0FC3-8208FC7ECD51}"/>
              </a:ext>
            </a:extLst>
          </p:cNvPr>
          <p:cNvSpPr/>
          <p:nvPr/>
        </p:nvSpPr>
        <p:spPr>
          <a:xfrm>
            <a:off x="6876256" y="241484"/>
            <a:ext cx="19454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b="1" i="0" u="none" strike="noStrike" kern="1200" cap="none" spc="0" normalizeH="0" baseline="0" noProof="0" dirty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ranNastaliq" panose="02020505000000020003" pitchFamily="18" charset="0"/>
                <a:ea typeface="+mn-ea"/>
                <a:cs typeface="B Titr" panose="00000700000000000000" pitchFamily="2" charset="-78"/>
              </a:rPr>
              <a:t>نشانه شناسی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F6C1252-8320-F4C9-20B2-85B9D204DE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7" y="865477"/>
            <a:ext cx="934241" cy="1166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0250ACC-CA4C-1E71-C0D9-107355F7A5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093" y="1526784"/>
            <a:ext cx="766044" cy="1017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AF12AA6-2F8B-78CF-841C-D3676712FF5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0" y="2274963"/>
            <a:ext cx="934242" cy="913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617BAED-0AA4-11F1-9DB2-309F6D2EAF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117" y="2444697"/>
            <a:ext cx="1016281" cy="985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FFDA454-B127-83CB-04F3-C059C4F0D1A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42" y="3429702"/>
            <a:ext cx="934242" cy="1385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ED3042D-0F63-8972-3B98-389EE8A82DC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393" y="3640523"/>
            <a:ext cx="1016281" cy="1016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9B10EDA-65C4-211E-A4B3-40209B0A303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79" y="5358982"/>
            <a:ext cx="1379747" cy="920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0A36EFB-D1CB-185F-3FF2-C1B294C8807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70" y="4503323"/>
            <a:ext cx="1016944" cy="1045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8108404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C595E2-076B-A846-147E-2EEA5A9C0D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8" r="14485"/>
          <a:stretch/>
        </p:blipFill>
        <p:spPr bwMode="auto">
          <a:xfrm flipH="1">
            <a:off x="17443" y="5663220"/>
            <a:ext cx="1495737" cy="8562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 pet goat 2">
            <a:hlinkClick r:id="" action="ppaction://media"/>
            <a:extLst>
              <a:ext uri="{FF2B5EF4-FFF2-40B4-BE49-F238E27FC236}">
                <a16:creationId xmlns:a16="http://schemas.microsoft.com/office/drawing/2014/main" id="{BE61502F-EC41-5989-CC9F-0B33C3EB4C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3608" y="1552244"/>
            <a:ext cx="7128792" cy="400994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3ACFA16-9CCC-9B9D-38B8-36FE3821AB48}"/>
              </a:ext>
            </a:extLst>
          </p:cNvPr>
          <p:cNvSpPr/>
          <p:nvPr/>
        </p:nvSpPr>
        <p:spPr>
          <a:xfrm>
            <a:off x="6876256" y="241484"/>
            <a:ext cx="19454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b="1" i="0" u="none" strike="noStrike" kern="1200" cap="none" spc="0" normalizeH="0" baseline="0" noProof="0" dirty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ranNastaliq" panose="02020505000000020003" pitchFamily="18" charset="0"/>
                <a:ea typeface="+mn-ea"/>
                <a:cs typeface="B Titr" panose="00000700000000000000" pitchFamily="2" charset="-78"/>
              </a:rPr>
              <a:t>نشانه شناسی</a:t>
            </a:r>
          </a:p>
        </p:txBody>
      </p:sp>
      <p:sp>
        <p:nvSpPr>
          <p:cNvPr id="2" name="TextBox 1">
            <a:hlinkClick r:id="rId8"/>
            <a:extLst>
              <a:ext uri="{FF2B5EF4-FFF2-40B4-BE49-F238E27FC236}">
                <a16:creationId xmlns:a16="http://schemas.microsoft.com/office/drawing/2014/main" id="{B4B757CE-C6F1-FCC8-32BA-9AB54C5889D2}"/>
              </a:ext>
            </a:extLst>
          </p:cNvPr>
          <p:cNvSpPr txBox="1"/>
          <p:nvPr/>
        </p:nvSpPr>
        <p:spPr>
          <a:xfrm>
            <a:off x="548845" y="6519446"/>
            <a:ext cx="2031593" cy="338554"/>
          </a:xfrm>
          <a:prstGeom prst="rect">
            <a:avLst/>
          </a:prstGeom>
          <a:noFill/>
          <a:ln w="3175"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en-US" sz="1600" b="1" dirty="0">
                <a:ln>
                  <a:noFill/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http://Mjnoori.ir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C5318D-5B85-9693-6352-1E031492E92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6506187"/>
            <a:ext cx="369332" cy="338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18006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6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7F7134A0-9B1A-FD93-587A-DB8FE1FCDCCB}"/>
              </a:ext>
            </a:extLst>
          </p:cNvPr>
          <p:cNvSpPr txBox="1"/>
          <p:nvPr/>
        </p:nvSpPr>
        <p:spPr>
          <a:xfrm>
            <a:off x="2339752" y="5753701"/>
            <a:ext cx="4248472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a-IR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ranNastaliq" panose="02020505000000020003" pitchFamily="18" charset="0"/>
                <a:cs typeface="B Titr" panose="00000700000000000000" pitchFamily="2" charset="-78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B Titr" panose="00000700000000000000" pitchFamily="2" charset="-78"/>
              </a:rPr>
              <a:t>https://alvadossadegh.com/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51A9C0-285F-1DB7-D087-5040F2B163DD}"/>
              </a:ext>
            </a:extLst>
          </p:cNvPr>
          <p:cNvSpPr/>
          <p:nvPr/>
        </p:nvSpPr>
        <p:spPr>
          <a:xfrm>
            <a:off x="2987824" y="997956"/>
            <a:ext cx="26787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a-IR" sz="2800" b="1" dirty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latin typeface="IranNastaliq" panose="02020505000000020003" pitchFamily="18" charset="0"/>
                <a:cs typeface="B Titr" panose="00000700000000000000" pitchFamily="2" charset="-78"/>
              </a:rPr>
              <a:t>سایت وعده صادق</a:t>
            </a:r>
            <a:endParaRPr kumimoji="0" lang="fa-IR" sz="2800" b="1" i="0" u="none" strike="noStrike" kern="1200" cap="none" spc="0" normalizeH="0" baseline="0" noProof="0" dirty="0">
              <a:ln w="9525">
                <a:solidFill>
                  <a:srgbClr val="FFFF00"/>
                </a:solidFill>
                <a:prstDash val="solid"/>
              </a:ln>
              <a:solidFill>
                <a:srgbClr val="FF3399"/>
              </a:solidFill>
              <a:effectLst>
                <a:outerShdw blurRad="12700" dist="38100" dir="2700000" algn="tl" rotWithShape="0">
                  <a:srgbClr val="0066CC">
                    <a:lumMod val="50000"/>
                  </a:srgbClr>
                </a:outerShdw>
              </a:effectLst>
              <a:uLnTx/>
              <a:uFillTx/>
              <a:latin typeface="IranNastaliq" panose="02020505000000020003" pitchFamily="18" charset="0"/>
              <a:ea typeface="+mn-ea"/>
              <a:cs typeface="B Titr" panose="000007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F17B8F-5DAA-BAA0-DE12-7300493D7DCA}"/>
              </a:ext>
            </a:extLst>
          </p:cNvPr>
          <p:cNvSpPr/>
          <p:nvPr/>
        </p:nvSpPr>
        <p:spPr>
          <a:xfrm>
            <a:off x="6876256" y="241484"/>
            <a:ext cx="19454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b="1" i="0" u="none" strike="noStrike" kern="1200" cap="none" spc="0" normalizeH="0" baseline="0" noProof="0" dirty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ranNastaliq" panose="02020505000000020003" pitchFamily="18" charset="0"/>
                <a:ea typeface="+mn-ea"/>
                <a:cs typeface="B Titr" panose="00000700000000000000" pitchFamily="2" charset="-78"/>
              </a:rPr>
              <a:t>نشانه شناسی</a:t>
            </a:r>
          </a:p>
        </p:txBody>
      </p:sp>
      <p:sp>
        <p:nvSpPr>
          <p:cNvPr id="3" name="TextBox 2">
            <a:hlinkClick r:id="rId4"/>
            <a:extLst>
              <a:ext uri="{FF2B5EF4-FFF2-40B4-BE49-F238E27FC236}">
                <a16:creationId xmlns:a16="http://schemas.microsoft.com/office/drawing/2014/main" id="{D2FE89A7-042D-F409-04F9-650459D55060}"/>
              </a:ext>
            </a:extLst>
          </p:cNvPr>
          <p:cNvSpPr txBox="1"/>
          <p:nvPr/>
        </p:nvSpPr>
        <p:spPr>
          <a:xfrm>
            <a:off x="548845" y="6519446"/>
            <a:ext cx="2031593" cy="338554"/>
          </a:xfrm>
          <a:prstGeom prst="rect">
            <a:avLst/>
          </a:prstGeom>
          <a:noFill/>
          <a:ln w="317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http://Mjnoori.ir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236292-9F92-4E17-57E0-4E4C0534FC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6506187"/>
            <a:ext cx="369332" cy="338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F1FD42-07F2-3DC7-D80C-D89A864D80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25" y="1754428"/>
            <a:ext cx="7209949" cy="3766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6538507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2B625FD-349A-199B-25C0-87B2763F37D7}"/>
              </a:ext>
            </a:extLst>
          </p:cNvPr>
          <p:cNvSpPr txBox="1"/>
          <p:nvPr/>
        </p:nvSpPr>
        <p:spPr>
          <a:xfrm>
            <a:off x="3131840" y="1709807"/>
            <a:ext cx="5784816" cy="444737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a-IR"/>
            </a:defPPr>
            <a:lvl1pPr marL="0" marR="0" lvl="0" indent="0" algn="justLow" defTabSz="914400" rtl="1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B Nazanin" panose="00000400000000000000" pitchFamily="2" charset="-78"/>
              </a:defRPr>
            </a:lvl1pPr>
          </a:lstStyle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این انیمیشن به لحاظ نماد شناسی و بررسی مطالعات آخرالزمانی اهمیت بسیار زیادی دارد.</a:t>
            </a:r>
          </a:p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5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B Nazanin" panose="00000400000000000000" pitchFamily="2" charset="-78"/>
            </a:endParaRPr>
          </a:p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شواهد بسیار زیادی وجود دارد که نشان می دهد 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سازندۀ این انیمیشن، به احتمال بسیار زیاد، یک چهرۀ عالی‌رتبه از 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ایلومیناتی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 و 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فراماسونری جهانی 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می‌باشد و خودش را نیز به صورت رمزی، به‌عنوان آموزگار اسرار و رموز ماسونی معرفی نموده است.</a:t>
            </a:r>
          </a:p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8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B Nazanin" panose="00000400000000000000" pitchFamily="2" charset="-78"/>
            </a:endParaRPr>
          </a:p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6952F2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او در قالب این انیمیشن، تلاش کرده است تا پیام‌هایی را به‌صورت پنهانی، به مخاطبین ماسونی خودش در سراسر دنیا مخابره کند.</a:t>
            </a:r>
          </a:p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900" b="1" i="0" u="none" strike="noStrike" kern="1200" cap="none" spc="0" normalizeH="0" baseline="0" noProof="0" dirty="0">
              <a:ln>
                <a:noFill/>
              </a:ln>
              <a:solidFill>
                <a:srgbClr val="6952F2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B Nazanin" panose="00000400000000000000" pitchFamily="2" charset="-78"/>
            </a:endParaRPr>
          </a:p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D1E0B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نکته ی بسیار مهم این که، بسیاری از مطالبی که در این انیمیشن آمده است، درطی این سال‌ها به حقیقت پیوسته، و این بیانگر این موضوع است که، انیمیشن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I, Pet Goat 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6952F2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،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 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D1E0B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از اهمیت استراتژیک بسیار زیادی، در بین 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فراماسونری جهانی 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D1E0B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و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6952F2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 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ایلومیناتی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6952F2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 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D1E0B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برخوردار می‌باشد.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A7B065-B26B-1E39-4CB1-64489BD949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44871"/>
            <a:ext cx="2811592" cy="144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D07BD9-27DE-527C-0D6E-7966367B13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901092"/>
            <a:ext cx="2811592" cy="15865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7134A0-9B1A-FD93-587A-DB8FE1FCDCCB}"/>
              </a:ext>
            </a:extLst>
          </p:cNvPr>
          <p:cNvSpPr txBox="1"/>
          <p:nvPr/>
        </p:nvSpPr>
        <p:spPr>
          <a:xfrm>
            <a:off x="3237716" y="917430"/>
            <a:ext cx="1796920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a-IR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ranNastaliq" panose="02020505000000020003" pitchFamily="18" charset="0"/>
                <a:cs typeface="B Titr" panose="00000700000000000000" pitchFamily="2" charset="-78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B Titr" panose="00000700000000000000" pitchFamily="2" charset="-78"/>
              </a:rPr>
              <a:t>I, Pet Goat 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51A9C0-285F-1DB7-D087-5040F2B163DD}"/>
              </a:ext>
            </a:extLst>
          </p:cNvPr>
          <p:cNvSpPr/>
          <p:nvPr/>
        </p:nvSpPr>
        <p:spPr>
          <a:xfrm>
            <a:off x="4917594" y="917431"/>
            <a:ext cx="10436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 dirty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ranNastaliq" panose="02020505000000020003" pitchFamily="18" charset="0"/>
                <a:ea typeface="+mn-ea"/>
                <a:cs typeface="B Titr" panose="00000700000000000000" pitchFamily="2" charset="-78"/>
              </a:rPr>
              <a:t>انیمیشن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F17B8F-5DAA-BAA0-DE12-7300493D7DCA}"/>
              </a:ext>
            </a:extLst>
          </p:cNvPr>
          <p:cNvSpPr/>
          <p:nvPr/>
        </p:nvSpPr>
        <p:spPr>
          <a:xfrm>
            <a:off x="6876256" y="241484"/>
            <a:ext cx="19454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b="1" i="0" u="none" strike="noStrike" kern="1200" cap="none" spc="0" normalizeH="0" baseline="0" noProof="0" dirty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ranNastaliq" panose="02020505000000020003" pitchFamily="18" charset="0"/>
                <a:ea typeface="+mn-ea"/>
                <a:cs typeface="B Titr" panose="00000700000000000000" pitchFamily="2" charset="-78"/>
              </a:rPr>
              <a:t>نشانه شناسی</a:t>
            </a:r>
          </a:p>
        </p:txBody>
      </p:sp>
      <p:sp>
        <p:nvSpPr>
          <p:cNvPr id="3" name="TextBox 2">
            <a:hlinkClick r:id="rId6"/>
            <a:extLst>
              <a:ext uri="{FF2B5EF4-FFF2-40B4-BE49-F238E27FC236}">
                <a16:creationId xmlns:a16="http://schemas.microsoft.com/office/drawing/2014/main" id="{D2FE89A7-042D-F409-04F9-650459D55060}"/>
              </a:ext>
            </a:extLst>
          </p:cNvPr>
          <p:cNvSpPr txBox="1"/>
          <p:nvPr/>
        </p:nvSpPr>
        <p:spPr>
          <a:xfrm>
            <a:off x="548845" y="6519446"/>
            <a:ext cx="2031593" cy="338554"/>
          </a:xfrm>
          <a:prstGeom prst="rect">
            <a:avLst/>
          </a:prstGeom>
          <a:noFill/>
          <a:ln w="3175"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en-US" sz="1600" b="1" dirty="0">
                <a:ln>
                  <a:noFill/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http://Mjnoori.ir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236292-9F92-4E17-57E0-4E4C0534FC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6506187"/>
            <a:ext cx="369332" cy="338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3954481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a-IR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34" charset="0"/>
            <a:cs typeface="B Homa" pitchFamily="2" charset="-7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a-IR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34" charset="0"/>
            <a:cs typeface="B Homa" pitchFamily="2" charset="-78"/>
          </a:defRPr>
        </a:defPPr>
      </a:lstStyle>
    </a:lnDef>
  </a:objectDefaults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a-IR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34" charset="0"/>
            <a:cs typeface="B Homa" pitchFamily="2" charset="-7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a-IR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34" charset="0"/>
            <a:cs typeface="B Homa" pitchFamily="2" charset="-78"/>
          </a:defRPr>
        </a:defPPr>
      </a:lstStyle>
    </a:lnDef>
  </a:objectDefaults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32126</TotalTime>
  <Words>1542</Words>
  <Application>Microsoft Office PowerPoint</Application>
  <PresentationFormat>On-screen Show (4:3)</PresentationFormat>
  <Paragraphs>144</Paragraphs>
  <Slides>16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Verdana</vt:lpstr>
      <vt:lpstr>Impact</vt:lpstr>
      <vt:lpstr>Wingdings</vt:lpstr>
      <vt:lpstr>B Titr</vt:lpstr>
      <vt:lpstr>Times New Roman</vt:lpstr>
      <vt:lpstr>IranNastaliq</vt:lpstr>
      <vt:lpstr>tahoma</vt:lpstr>
      <vt:lpstr>B Nazanin</vt:lpstr>
      <vt:lpstr>Arial</vt:lpstr>
      <vt:lpstr>Globe</vt:lpstr>
      <vt:lpstr>1_Globe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shasti</dc:creator>
  <cp:keywords>245</cp:keywords>
  <cp:lastModifiedBy>Javad noori</cp:lastModifiedBy>
  <cp:revision>1576</cp:revision>
  <dcterms:created xsi:type="dcterms:W3CDTF">2003-09-01T14:34:07Z</dcterms:created>
  <dcterms:modified xsi:type="dcterms:W3CDTF">2024-05-28T00:16:26Z</dcterms:modified>
</cp:coreProperties>
</file>